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396" r:id="rId3"/>
    <p:sldId id="397" r:id="rId4"/>
    <p:sldId id="398" r:id="rId5"/>
    <p:sldId id="409" r:id="rId6"/>
    <p:sldId id="410" r:id="rId7"/>
    <p:sldId id="401" r:id="rId8"/>
    <p:sldId id="402" r:id="rId9"/>
    <p:sldId id="403" r:id="rId10"/>
    <p:sldId id="414" r:id="rId11"/>
    <p:sldId id="411" r:id="rId12"/>
    <p:sldId id="405" r:id="rId13"/>
    <p:sldId id="406" r:id="rId14"/>
    <p:sldId id="407" r:id="rId15"/>
    <p:sldId id="412" r:id="rId16"/>
    <p:sldId id="408" r:id="rId17"/>
    <p:sldId id="415" r:id="rId18"/>
    <p:sldId id="417" r:id="rId19"/>
    <p:sldId id="416" r:id="rId20"/>
    <p:sldId id="418" r:id="rId21"/>
    <p:sldId id="413" r:id="rId22"/>
    <p:sldId id="399" r:id="rId23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1" autoAdjust="0"/>
    <p:restoredTop sz="94637" autoAdjust="0"/>
  </p:normalViewPr>
  <p:slideViewPr>
    <p:cSldViewPr snapToGrid="0">
      <p:cViewPr varScale="1">
        <p:scale>
          <a:sx n="96" d="100"/>
          <a:sy n="96" d="100"/>
        </p:scale>
        <p:origin x="618" y="9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1441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04/10/2020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04/10/2020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9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7500" y="27220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821094"/>
            <a:ext cx="8508999" cy="38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1162" y="270483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270677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505059"/>
            <a:ext cx="8508999" cy="318124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1162" y="831069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836410"/>
            <a:ext cx="4180910" cy="38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836410"/>
            <a:ext cx="4180910" cy="38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1" y="268682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830679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270482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1485618"/>
            <a:ext cx="4188333" cy="3210208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1485544"/>
            <a:ext cx="4180392" cy="3210207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270676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1514193"/>
            <a:ext cx="4197858" cy="3191157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1514193"/>
            <a:ext cx="4180392" cy="3172108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849729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28153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1637819"/>
            <a:ext cx="9144000" cy="350568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916969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86408"/>
            <a:ext cx="9144000" cy="425709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7500" y="2815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16E6-E5F8-4A2E-AD9A-511397E1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1999"/>
            <a:ext cx="8508999" cy="821631"/>
          </a:xfrm>
        </p:spPr>
        <p:txBody>
          <a:bodyPr/>
          <a:lstStyle/>
          <a:p>
            <a:r>
              <a:rPr lang="en-US" noProof="0" dirty="0"/>
              <a:t>Real-Time Camera Tracking and 3D Reconstruction Using Signed Distance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401A-ACD3-4BA7-BDC8-4C6555EF32F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9090" y="2310517"/>
            <a:ext cx="8508999" cy="1628438"/>
          </a:xfrm>
        </p:spPr>
        <p:txBody>
          <a:bodyPr/>
          <a:lstStyle/>
          <a:p>
            <a:r>
              <a:rPr lang="en-US" noProof="0" dirty="0"/>
              <a:t>Authors : Erik </a:t>
            </a:r>
            <a:r>
              <a:rPr lang="en-US" noProof="0" dirty="0" err="1"/>
              <a:t>Bylow</a:t>
            </a:r>
            <a:r>
              <a:rPr lang="en-US" noProof="0" dirty="0"/>
              <a:t>, Jürgen Sturm, Christian Kerl, Fredrik Kahl and Daniel </a:t>
            </a:r>
            <a:r>
              <a:rPr lang="en-US" noProof="0" dirty="0" err="1"/>
              <a:t>Cremers</a:t>
            </a:r>
            <a:endParaRPr lang="en-US" noProof="0" dirty="0"/>
          </a:p>
          <a:p>
            <a:r>
              <a:rPr lang="en-US" noProof="0" dirty="0"/>
              <a:t>Robotics: Science and Systems Conference (RSS), 2013</a:t>
            </a:r>
          </a:p>
          <a:p>
            <a:r>
              <a:rPr lang="en-US" noProof="0" dirty="0"/>
              <a:t>Yusuf Ziya Güleray</a:t>
            </a:r>
          </a:p>
          <a:p>
            <a:r>
              <a:rPr lang="en-US" noProof="0" dirty="0"/>
              <a:t>Munich, 5. October 2020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285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E1CFD08-E1CB-4A44-9184-116C64F0C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5"/>
          <a:stretch/>
        </p:blipFill>
        <p:spPr>
          <a:xfrm>
            <a:off x="0" y="866774"/>
            <a:ext cx="91440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2A90EF-1B00-41A6-B9F6-69D1796FB2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090" y="830679"/>
            <a:ext cx="8508999" cy="1036221"/>
          </a:xfrm>
        </p:spPr>
        <p:txBody>
          <a:bodyPr/>
          <a:lstStyle/>
          <a:p>
            <a:pPr lvl="1"/>
            <a:r>
              <a:rPr lang="en-US" noProof="0" dirty="0">
                <a:ea typeface="Cambria Math" panose="02040503050406030204" pitchFamily="18" charset="0"/>
              </a:rPr>
              <a:t>Depth image : distance to the surface for </a:t>
            </a:r>
            <a:r>
              <a:rPr lang="en-US" b="1" noProof="0" dirty="0">
                <a:ea typeface="Cambria Math" panose="02040503050406030204" pitchFamily="18" charset="0"/>
              </a:rPr>
              <a:t>each pixel</a:t>
            </a:r>
          </a:p>
          <a:p>
            <a:pPr lvl="1"/>
            <a:r>
              <a:rPr lang="en-US" noProof="0" dirty="0">
                <a:ea typeface="Cambria Math" panose="02040503050406030204" pitchFamily="18" charset="0"/>
              </a:rPr>
              <a:t>SDF : distance to the surface from </a:t>
            </a:r>
            <a:r>
              <a:rPr lang="en-US" b="1" noProof="0" dirty="0">
                <a:ea typeface="Cambria Math" panose="02040503050406030204" pitchFamily="18" charset="0"/>
              </a:rPr>
              <a:t>each voxel</a:t>
            </a:r>
          </a:p>
          <a:p>
            <a:r>
              <a:rPr lang="en-US" sz="1600" noProof="0" dirty="0"/>
              <a:t>How to integrate the new </a:t>
            </a:r>
            <a:r>
              <a:rPr lang="en-US" sz="1600" b="1" noProof="0" dirty="0"/>
              <a:t>depth images </a:t>
            </a:r>
            <a:r>
              <a:rPr lang="en-US" sz="1600" noProof="0" dirty="0"/>
              <a:t>to the </a:t>
            </a:r>
            <a:r>
              <a:rPr lang="en-US" sz="1600" b="1" noProof="0" dirty="0"/>
              <a:t>SDF</a:t>
            </a:r>
            <a:r>
              <a:rPr lang="en-US" sz="1600" noProof="0" dirty="0"/>
              <a:t>?</a:t>
            </a:r>
            <a:endParaRPr lang="en-US" sz="1600" b="1" noProof="0" dirty="0">
              <a:ea typeface="Cambria Math" panose="02040503050406030204" pitchFamily="18" charset="0"/>
            </a:endParaRPr>
          </a:p>
          <a:p>
            <a:pPr marL="0" lvl="1" indent="0">
              <a:buNone/>
            </a:pPr>
            <a:r>
              <a:rPr lang="en-US" noProof="0" dirty="0">
                <a:ea typeface="Cambria Math" panose="02040503050406030204" pitchFamily="18" charset="0"/>
              </a:rPr>
              <a:t>Computing the true distance of each voxel is not feasible, it has to be approximated:</a:t>
            </a:r>
          </a:p>
          <a:p>
            <a:endParaRPr lang="en-US" sz="16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46ED28-441A-4729-9242-F7B9A913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270482"/>
            <a:ext cx="8508999" cy="380810"/>
          </a:xfrm>
        </p:spPr>
        <p:txBody>
          <a:bodyPr/>
          <a:lstStyle/>
          <a:p>
            <a:r>
              <a:rPr lang="en-US" noProof="0" dirty="0"/>
              <a:t>SDF - Distance and Weighting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1BA183E-0871-4879-A7BF-4AA00520D0C7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16992" y="2046287"/>
                <a:ext cx="4188333" cy="2649539"/>
              </a:xfrm>
            </p:spPr>
            <p:txBody>
              <a:bodyPr/>
              <a:lstStyle/>
              <a:p>
                <a:pPr marL="342900" lvl="1" indent="-342900">
                  <a:buAutoNum type="arabicParenR"/>
                </a:pPr>
                <a:r>
                  <a:rPr lang="en-US" sz="1600" b="1" noProof="0" dirty="0">
                    <a:ea typeface="Cambria Math" panose="02040503050406030204" pitchFamily="18" charset="0"/>
                  </a:rPr>
                  <a:t>Projective Point-To-Point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r>
                            <a:rPr lang="en-US" sz="16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𝐱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=(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sz="16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⊤</m:t>
                              </m:r>
                            </m:sup>
                          </m:sSup>
                        </m:e>
                        <m:e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sz="16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6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𝐱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en-US" sz="16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point</m:t>
                              </m:r>
                              <m:r>
                                <a:rPr lang="en-US" sz="1600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600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to</m:t>
                              </m:r>
                              <m:r>
                                <a:rPr lang="en-US" sz="1600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600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point</m:t>
                              </m:r>
                              <m:r>
                                <a:rPr lang="en-US" sz="1600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600" b="1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𝐱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):=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16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eqArr>
                    </m:oMath>
                  </m:oMathPara>
                </a14:m>
                <a:endParaRPr lang="en-US" sz="1600" noProof="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noProof="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1BA183E-0871-4879-A7BF-4AA00520D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16992" y="2046287"/>
                <a:ext cx="4188333" cy="2649539"/>
              </a:xfrm>
              <a:blipFill>
                <a:blip r:embed="rId2"/>
                <a:stretch>
                  <a:fillRect l="-2766" t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87960297-D422-48EE-9B7E-D6A9E95DA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04" y="3313906"/>
            <a:ext cx="2634509" cy="17563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F4E043FC-981A-4FCA-8813-65211E7598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0767" y="2046288"/>
                <a:ext cx="4188333" cy="2945620"/>
              </a:xfrm>
              <a:prstGeom prst="rect">
                <a:avLst/>
              </a:prstGeom>
            </p:spPr>
            <p:txBody>
              <a:bodyPr lIns="0" rIns="0"/>
              <a:lstStyle>
                <a:lvl1pPr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defRPr lang="de-DE" sz="1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213" indent="-176213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363" indent="-184150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8163" indent="-177800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14375" indent="-176213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tr-TR" sz="1600" b="1" noProof="1">
                    <a:ea typeface="Cambria Math" panose="02040503050406030204" pitchFamily="18" charset="0"/>
                  </a:rPr>
                  <a:t>2)    Projective Point-To Plane</a:t>
                </a:r>
              </a:p>
              <a:p>
                <a:pPr marL="342900" lvl="1" indent="-342900">
                  <a:buAutoNum type="arabicParenR" startAt="2"/>
                </a:pPr>
                <a:endParaRPr lang="tr-TR" sz="1600" b="1" noProof="1">
                  <a:ea typeface="Cambria Math" panose="02040503050406030204" pitchFamily="18" charset="0"/>
                </a:endParaRPr>
              </a:p>
              <a:p>
                <a:pPr marL="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point</m:t>
                          </m:r>
                          <m:r>
                            <a:rPr lang="en-US" sz="1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en-US" sz="1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plane</m:t>
                          </m:r>
                          <m:r>
                            <a:rPr lang="en-US" sz="1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):=(</m:t>
                      </m:r>
                      <m:r>
                        <a:rPr lang="en-US" sz="16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sSup>
                        <m:sSupPr>
                          <m:ctrlP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sz="16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F4E043FC-981A-4FCA-8813-65211E759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767" y="2046288"/>
                <a:ext cx="4188333" cy="2945620"/>
              </a:xfrm>
              <a:prstGeom prst="rect">
                <a:avLst/>
              </a:prstGeom>
              <a:blipFill>
                <a:blip r:embed="rId4"/>
                <a:stretch>
                  <a:fillRect l="-3057" t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6EE8F5D9-DC86-477D-A054-38E74511A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064" y="3274381"/>
            <a:ext cx="2647738" cy="168196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561159-6746-47C9-A7FC-502AD92838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10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0FAAEB-910D-4FC3-984E-42D24157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75" y="1075958"/>
            <a:ext cx="5281610" cy="1093431"/>
          </a:xfrm>
        </p:spPr>
        <p:txBody>
          <a:bodyPr/>
          <a:lstStyle/>
          <a:p>
            <a:r>
              <a:rPr lang="en-US" sz="1600" noProof="0" dirty="0">
                <a:ea typeface="Cambria Math" panose="02040503050406030204" pitchFamily="18" charset="0"/>
              </a:rPr>
              <a:t>Projective distances are </a:t>
            </a:r>
            <a:r>
              <a:rPr lang="en-US" sz="1600" b="1" noProof="0" dirty="0">
                <a:ea typeface="Cambria Math" panose="02040503050406030204" pitchFamily="18" charset="0"/>
              </a:rPr>
              <a:t>truncated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noProof="0" dirty="0">
                <a:ea typeface="Cambria Math" panose="02040503050406030204" pitchFamily="18" charset="0"/>
              </a:rPr>
              <a:t>only the small band near the </a:t>
            </a:r>
            <a:r>
              <a:rPr lang="en-US" sz="1600" b="1" noProof="0" dirty="0">
                <a:ea typeface="Cambria Math" panose="02040503050406030204" pitchFamily="18" charset="0"/>
              </a:rPr>
              <a:t>zero-crossing</a:t>
            </a:r>
            <a:r>
              <a:rPr lang="en-US" sz="1600" noProof="0" dirty="0">
                <a:ea typeface="Cambria Math" panose="02040503050406030204" pitchFamily="18" charset="0"/>
              </a:rPr>
              <a:t> is relevant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noProof="0" dirty="0">
                <a:ea typeface="Cambria Math" panose="02040503050406030204" pitchFamily="18" charset="0"/>
              </a:rPr>
              <a:t>large distances </a:t>
            </a:r>
            <a:r>
              <a:rPr lang="en-US" sz="1600" noProof="0" dirty="0">
                <a:ea typeface="Cambria Math" panose="02040503050406030204" pitchFamily="18" charset="0"/>
              </a:rPr>
              <a:t>values are highly </a:t>
            </a:r>
            <a:r>
              <a:rPr lang="en-US" sz="1600" b="1" noProof="0" dirty="0">
                <a:ea typeface="Cambria Math" panose="02040503050406030204" pitchFamily="18" charset="0"/>
              </a:rPr>
              <a:t>erroneous</a:t>
            </a:r>
          </a:p>
          <a:p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623002-4CD6-4B7F-89AC-CC303EB6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2" y="270483"/>
            <a:ext cx="8508999" cy="380810"/>
          </a:xfrm>
        </p:spPr>
        <p:txBody>
          <a:bodyPr/>
          <a:lstStyle/>
          <a:p>
            <a:r>
              <a:rPr lang="en-US" noProof="0" dirty="0"/>
              <a:t>SDF - Truncation and Weighting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0DACF-4FB2-47D2-99DD-FAEB5F1DB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557006"/>
            <a:ext cx="1742219" cy="1612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F9F37-5917-4632-B014-E7EEEB713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2254907"/>
            <a:ext cx="5067311" cy="261811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253EAC5-CAB3-47F1-9B97-B76FD6ADABE9}"/>
              </a:ext>
            </a:extLst>
          </p:cNvPr>
          <p:cNvSpPr txBox="1">
            <a:spLocks/>
          </p:cNvSpPr>
          <p:nvPr/>
        </p:nvSpPr>
        <p:spPr>
          <a:xfrm>
            <a:off x="444876" y="2427396"/>
            <a:ext cx="2860300" cy="222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noProof="1">
                <a:ea typeface="Cambria Math" panose="02040503050406030204" pitchFamily="18" charset="0"/>
              </a:rPr>
              <a:t> </a:t>
            </a:r>
            <a:r>
              <a:rPr lang="tr-TR" sz="1600" noProof="1">
                <a:ea typeface="Cambria Math" panose="02040503050406030204" pitchFamily="18" charset="0"/>
              </a:rPr>
              <a:t>O</a:t>
            </a:r>
            <a:r>
              <a:rPr lang="en-US" sz="1600" noProof="1">
                <a:ea typeface="Cambria Math" panose="02040503050406030204" pitchFamily="18" charset="0"/>
              </a:rPr>
              <a:t>bservation</a:t>
            </a:r>
            <a:r>
              <a:rPr lang="tr-TR" sz="1600" noProof="1">
                <a:ea typeface="Cambria Math" panose="02040503050406030204" pitchFamily="18" charset="0"/>
              </a:rPr>
              <a:t>s are </a:t>
            </a:r>
            <a:r>
              <a:rPr lang="tr-TR" sz="1600" b="1" noProof="1">
                <a:ea typeface="Cambria Math" panose="02040503050406030204" pitchFamily="18" charset="0"/>
              </a:rPr>
              <a:t>weighted</a:t>
            </a:r>
            <a:r>
              <a:rPr lang="en-US" sz="1600" noProof="1">
                <a:ea typeface="Cambria Math" panose="02040503050406030204" pitchFamily="18" charset="0"/>
              </a:rPr>
              <a:t> according to </a:t>
            </a:r>
            <a:r>
              <a:rPr lang="tr-TR" sz="1600" noProof="1">
                <a:ea typeface="Cambria Math" panose="02040503050406030204" pitchFamily="18" charset="0"/>
              </a:rPr>
              <a:t>their </a:t>
            </a:r>
            <a:r>
              <a:rPr lang="en-US" sz="1600" b="1" noProof="1">
                <a:ea typeface="Cambria Math" panose="02040503050406030204" pitchFamily="18" charset="0"/>
              </a:rPr>
              <a:t>confidence</a:t>
            </a:r>
            <a:endParaRPr lang="tr-TR" sz="1600" b="1" noProof="1">
              <a:ea typeface="Cambria Math" panose="02040503050406030204" pitchFamily="18" charset="0"/>
            </a:endParaRPr>
          </a:p>
          <a:p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6FBD575-0437-4548-9852-8CD6D3DF7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23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415112-8885-4832-B46F-48571E8F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90" y="1009650"/>
            <a:ext cx="8508999" cy="647699"/>
          </a:xfrm>
        </p:spPr>
        <p:txBody>
          <a:bodyPr/>
          <a:lstStyle/>
          <a:p>
            <a:pPr lvl="0"/>
            <a:r>
              <a:rPr lang="en-US" sz="1600" noProof="0" dirty="0">
                <a:solidFill>
                  <a:prstClr val="black"/>
                </a:solidFill>
              </a:rPr>
              <a:t>Given a sequence of approximated distance measurements and the weights for voxel cell, find the best possible estimate for </a:t>
            </a:r>
            <a:r>
              <a:rPr lang="en-US" sz="1600" noProof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ψ(x).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5C5E91-2501-41A6-8496-9896EB58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2" y="270483"/>
            <a:ext cx="8508999" cy="380810"/>
          </a:xfrm>
        </p:spPr>
        <p:txBody>
          <a:bodyPr/>
          <a:lstStyle/>
          <a:p>
            <a:r>
              <a:rPr lang="en-US" noProof="0" dirty="0"/>
              <a:t>Data Fusion and 3D Reconstruction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7B64A-4D4D-442C-BF4B-EF5C5A410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4"/>
          <a:stretch/>
        </p:blipFill>
        <p:spPr>
          <a:xfrm>
            <a:off x="5684170" y="1971675"/>
            <a:ext cx="3250279" cy="2162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62174492-08C6-4819-8D75-16EB505DE8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090" y="1694430"/>
                <a:ext cx="4800282" cy="3121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 lang="de-DE" sz="1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213" indent="-176213" algn="l" rtl="0" eaLnBrk="0" fontAlgn="base" hangingPunct="0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  <a:defRPr lang="de-DE" sz="1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363" indent="-184150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8163" indent="-177800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14375" indent="-176213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∣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∝</m:t>
                          </m:r>
                          <m:nary>
                            <m:naryPr>
                              <m:chr m:val="∏"/>
                              <m:limLoc m:val="undOvr"/>
                              <m:grow m:val="on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 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exp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𝜓</m:t>
                                      </m:r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𝜓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)=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 </m:t>
                              </m:r>
                            </m:e>
                          </m:nary>
                          <m:f>
                            <m:f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𝜓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 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 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←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𝑊𝐷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𝑊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←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𝑊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62174492-08C6-4819-8D75-16EB505DE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0" y="1694430"/>
                <a:ext cx="4800282" cy="31214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AC4268F-F3C0-43AF-81BD-B13E5BF5F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395" y="3844104"/>
            <a:ext cx="262983" cy="289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4F171-1B93-4558-95E2-9A933945D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267" y="2728713"/>
            <a:ext cx="304903" cy="358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8AE4EA-5F82-4881-BC68-D004FB481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717" y="2184208"/>
            <a:ext cx="605100" cy="33197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55F8B22-9021-4087-BBD9-BB6F713B4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326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284B51B-C51F-422C-94E0-8E0B7E8F9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6" b="9522"/>
          <a:stretch/>
        </p:blipFill>
        <p:spPr>
          <a:xfrm>
            <a:off x="0" y="768761"/>
            <a:ext cx="9144000" cy="37651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E7D06-46E4-496F-97B1-BA6F3ADC9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89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E1EA4B-1EEE-4372-BDAE-9737B04F2C0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9091" y="1310718"/>
            <a:ext cx="5119684" cy="619126"/>
          </a:xfrm>
        </p:spPr>
        <p:txBody>
          <a:bodyPr/>
          <a:lstStyle/>
          <a:p>
            <a:r>
              <a:rPr lang="en-US" sz="1600" b="1" noProof="0" dirty="0"/>
              <a:t>Marching cubes: </a:t>
            </a:r>
            <a:r>
              <a:rPr lang="en-US" sz="1600" noProof="0" dirty="0"/>
              <a:t>Creates a triangle mesh from the zero-crossings in the signed distance function</a:t>
            </a:r>
            <a:r>
              <a:rPr lang="tr-TR" sz="1600" noProof="0" dirty="0"/>
              <a:t>.</a:t>
            </a:r>
            <a:endParaRPr lang="en-US" sz="1600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19B1C8-CE38-4D39-8204-B3751A6CA0E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5438775" y="792638"/>
            <a:ext cx="1413157" cy="16552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C3CC8E-3EB8-4369-96E0-4B25C9F1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Meshing and Colorization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58E96-BE62-43E5-BE51-A8F25964C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059" y="752475"/>
            <a:ext cx="1667850" cy="169545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E18B60-1208-46A5-84D1-D1C302045516}"/>
              </a:ext>
            </a:extLst>
          </p:cNvPr>
          <p:cNvSpPr txBox="1">
            <a:spLocks/>
          </p:cNvSpPr>
          <p:nvPr/>
        </p:nvSpPr>
        <p:spPr>
          <a:xfrm>
            <a:off x="319091" y="3213656"/>
            <a:ext cx="5179501" cy="149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Colorization : </a:t>
            </a:r>
            <a:r>
              <a:rPr lang="en-US" sz="1600" dirty="0"/>
              <a:t>Texture represented with the channels R, G, B and W for the voxels that are sufficiently close to the surface</a:t>
            </a:r>
            <a:r>
              <a:rPr lang="tr-TR" sz="1600" dirty="0"/>
              <a:t>.</a:t>
            </a:r>
            <a:endParaRPr lang="en-US" sz="1600" dirty="0"/>
          </a:p>
          <a:p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5A5E6A77-AD79-4235-B4A8-C91FB3EB6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61257" y="2521349"/>
                <a:ext cx="3181350" cy="2419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 lang="de-DE" sz="1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213" indent="-176213" algn="l" rtl="0" eaLnBrk="0" fontAlgn="base" hangingPunct="0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  <a:defRPr lang="de-DE" sz="1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363" indent="-184150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8163" indent="-177800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14375" indent="-176213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𝑅𝐺𝐵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←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p>
                              </m:sSubSup>
                            </m:den>
                          </m:f>
                        </m: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←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p>
                              </m:sSubSup>
                            </m:den>
                          </m:f>
                        </m: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←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sup>
                              </m:sSubSup>
                            </m:den>
                          </m:f>
                        </m:e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eqAr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5A5E6A77-AD79-4235-B4A8-C91FB3EB6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257" y="2521349"/>
                <a:ext cx="3181350" cy="2419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373C08-B292-4A08-AF79-3CD9F7D98832}"/>
              </a:ext>
            </a:extLst>
          </p:cNvPr>
          <p:cNvCxnSpPr>
            <a:cxnSpLocks/>
          </p:cNvCxnSpPr>
          <p:nvPr/>
        </p:nvCxnSpPr>
        <p:spPr>
          <a:xfrm>
            <a:off x="361950" y="2521349"/>
            <a:ext cx="842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7725872-1648-4652-86CD-1843F7609D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868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C96271-E779-4612-B211-BC4BBCC27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480179"/>
            <a:ext cx="2958198" cy="2547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7FD9C-C131-413E-856F-AED3F2B9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72204"/>
            <a:ext cx="8508999" cy="380810"/>
          </a:xfrm>
        </p:spPr>
        <p:txBody>
          <a:bodyPr/>
          <a:lstStyle/>
          <a:p>
            <a:r>
              <a:rPr lang="en-US" noProof="0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C363C-AA76-48C7-BB01-039E69E99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3029"/>
            <a:ext cx="9144000" cy="1645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C6B195-0739-4BF3-AF8E-8CADA0402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5" y="2774926"/>
            <a:ext cx="4572000" cy="19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87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FD9C-C131-413E-856F-AED3F2B9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72204"/>
            <a:ext cx="8508999" cy="380810"/>
          </a:xfrm>
        </p:spPr>
        <p:txBody>
          <a:bodyPr/>
          <a:lstStyle/>
          <a:p>
            <a:r>
              <a:rPr lang="en-US" noProof="0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4E63D-05A2-49BE-945B-B348447E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927852"/>
            <a:ext cx="4429125" cy="1728542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D97E1D-153A-49E3-80A3-68434824F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73819"/>
              </p:ext>
            </p:extLst>
          </p:nvPr>
        </p:nvGraphicFramePr>
        <p:xfrm>
          <a:off x="5394325" y="927852"/>
          <a:ext cx="2959100" cy="1658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550">
                  <a:extLst>
                    <a:ext uri="{9D8B030D-6E8A-4147-A177-3AD203B41FA5}">
                      <a16:colId xmlns:a16="http://schemas.microsoft.com/office/drawing/2014/main" val="1280609626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1418414670"/>
                    </a:ext>
                  </a:extLst>
                </a:gridCol>
              </a:tblGrid>
              <a:tr h="561704"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Duration per Frame (ms)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809994"/>
                  </a:ext>
                </a:extLst>
              </a:tr>
              <a:tr h="359688">
                <a:tc>
                  <a:txBody>
                    <a:bodyPr/>
                    <a:lstStyle/>
                    <a:p>
                      <a:r>
                        <a:rPr lang="en-US" sz="1600" noProof="0"/>
                        <a:t>Proposed Alg.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23 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87743"/>
                  </a:ext>
                </a:extLst>
              </a:tr>
              <a:tr h="359688">
                <a:tc>
                  <a:txBody>
                    <a:bodyPr/>
                    <a:lstStyle/>
                    <a:p>
                      <a:r>
                        <a:rPr lang="en-US" sz="1600" noProof="0"/>
                        <a:t>KinFu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20 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27462"/>
                  </a:ext>
                </a:extLst>
              </a:tr>
              <a:tr h="359688">
                <a:tc>
                  <a:txBody>
                    <a:bodyPr/>
                    <a:lstStyle/>
                    <a:p>
                      <a:r>
                        <a:rPr lang="en-US" sz="1600" noProof="0"/>
                        <a:t>RGB-D SLAM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100</a:t>
                      </a:r>
                      <a:r>
                        <a:rPr lang="tr-TR" sz="1600" noProof="0" dirty="0"/>
                        <a:t> </a:t>
                      </a:r>
                      <a:r>
                        <a:rPr lang="en-US" sz="1600" noProof="0" dirty="0"/>
                        <a:t>-</a:t>
                      </a:r>
                      <a:r>
                        <a:rPr lang="tr-TR" sz="1600" noProof="0" dirty="0"/>
                        <a:t> </a:t>
                      </a:r>
                      <a:r>
                        <a:rPr lang="en-US" sz="1600" noProof="0" dirty="0"/>
                        <a:t>250 </a:t>
                      </a:r>
                      <a:r>
                        <a:rPr lang="en-US" sz="1600" noProof="0" dirty="0" err="1"/>
                        <a:t>ms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913764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602A486-7B02-4543-AD40-9EA04DF17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86089"/>
              </p:ext>
            </p:extLst>
          </p:nvPr>
        </p:nvGraphicFramePr>
        <p:xfrm>
          <a:off x="446709" y="3019689"/>
          <a:ext cx="4125291" cy="16459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5097">
                  <a:extLst>
                    <a:ext uri="{9D8B030D-6E8A-4147-A177-3AD203B41FA5}">
                      <a16:colId xmlns:a16="http://schemas.microsoft.com/office/drawing/2014/main" val="1722330452"/>
                    </a:ext>
                  </a:extLst>
                </a:gridCol>
                <a:gridCol w="1375097">
                  <a:extLst>
                    <a:ext uri="{9D8B030D-6E8A-4147-A177-3AD203B41FA5}">
                      <a16:colId xmlns:a16="http://schemas.microsoft.com/office/drawing/2014/main" val="75761873"/>
                    </a:ext>
                  </a:extLst>
                </a:gridCol>
                <a:gridCol w="1375097">
                  <a:extLst>
                    <a:ext uri="{9D8B030D-6E8A-4147-A177-3AD203B41FA5}">
                      <a16:colId xmlns:a16="http://schemas.microsoft.com/office/drawing/2014/main" val="1178578365"/>
                    </a:ext>
                  </a:extLst>
                </a:gridCol>
              </a:tblGrid>
              <a:tr h="86083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Duration for pose</a:t>
                      </a:r>
                    </a:p>
                    <a:p>
                      <a:r>
                        <a:rPr lang="en-US" sz="16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optimization</a:t>
                      </a:r>
                      <a:endParaRPr lang="en-US" sz="16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Duration for data fusion</a:t>
                      </a:r>
                      <a:endParaRPr lang="en-US" sz="16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715209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r>
                        <a:rPr lang="tr-TR" sz="1600"/>
                        <a:t>m = 256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19.4 ms</a:t>
                      </a:r>
                      <a:endParaRPr lang="en-US" sz="16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3.7 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434660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r>
                        <a:rPr lang="tr-TR" sz="1600" dirty="0"/>
                        <a:t>m = 512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/>
                        <a:t>31.1 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21.6 </a:t>
                      </a:r>
                      <a:r>
                        <a:rPr lang="en-US" sz="1600" b="0" i="0" u="none" strike="noStrike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797098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2B77B6AA-5BF3-402C-843C-E172BA23C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36164"/>
              </p:ext>
            </p:extLst>
          </p:nvPr>
        </p:nvGraphicFramePr>
        <p:xfrm>
          <a:off x="5157665" y="3019689"/>
          <a:ext cx="3380049" cy="1573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6683">
                  <a:extLst>
                    <a:ext uri="{9D8B030D-6E8A-4147-A177-3AD203B41FA5}">
                      <a16:colId xmlns:a16="http://schemas.microsoft.com/office/drawing/2014/main" val="1722330452"/>
                    </a:ext>
                  </a:extLst>
                </a:gridCol>
                <a:gridCol w="1126683">
                  <a:extLst>
                    <a:ext uri="{9D8B030D-6E8A-4147-A177-3AD203B41FA5}">
                      <a16:colId xmlns:a16="http://schemas.microsoft.com/office/drawing/2014/main" val="75761873"/>
                    </a:ext>
                  </a:extLst>
                </a:gridCol>
                <a:gridCol w="1126683">
                  <a:extLst>
                    <a:ext uri="{9D8B030D-6E8A-4147-A177-3AD203B41FA5}">
                      <a16:colId xmlns:a16="http://schemas.microsoft.com/office/drawing/2014/main" val="1178578365"/>
                    </a:ext>
                  </a:extLst>
                </a:gridCol>
              </a:tblGrid>
              <a:tr h="874164"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SDF size on RAM</a:t>
                      </a:r>
                      <a:endParaRPr lang="en-US" sz="16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 grid size on RAM</a:t>
                      </a:r>
                      <a:endParaRPr lang="en-US" sz="16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715209"/>
                  </a:ext>
                </a:extLst>
              </a:tr>
              <a:tr h="349666">
                <a:tc>
                  <a:txBody>
                    <a:bodyPr/>
                    <a:lstStyle/>
                    <a:p>
                      <a:r>
                        <a:rPr lang="en-US" sz="1600" noProof="0"/>
                        <a:t>m = 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 MB</a:t>
                      </a:r>
                      <a:endParaRPr lang="en-US" sz="16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 MB</a:t>
                      </a:r>
                      <a:endParaRPr lang="en-US" sz="16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434660"/>
                  </a:ext>
                </a:extLst>
              </a:tr>
              <a:tr h="349666">
                <a:tc>
                  <a:txBody>
                    <a:bodyPr/>
                    <a:lstStyle/>
                    <a:p>
                      <a:r>
                        <a:rPr lang="en-US" sz="1600" noProof="0"/>
                        <a:t>m = 512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GB</a:t>
                      </a:r>
                      <a:endParaRPr lang="en-US" sz="16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GB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79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145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4A93CB-EBE0-4FED-9E81-71294C4E8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noProof="0" dirty="0"/>
              <a:t>Absolute metric </a:t>
            </a:r>
            <a:r>
              <a:rPr lang="en-US" sz="1600" noProof="0" dirty="0"/>
              <a:t>information and minimal</a:t>
            </a:r>
            <a:r>
              <a:rPr lang="en-US" sz="1600" b="1" noProof="0" dirty="0"/>
              <a:t> drift</a:t>
            </a:r>
          </a:p>
          <a:p>
            <a:pPr marL="461963" lvl="1" indent="-285750">
              <a:buFont typeface="Wingdings" panose="05000000000000000000" pitchFamily="2" charset="2"/>
              <a:buChar char="Ø"/>
            </a:pPr>
            <a:r>
              <a:rPr lang="en-US" sz="1600" noProof="0" dirty="0"/>
              <a:t>Ideal for home decoration and refurbishment measures</a:t>
            </a:r>
            <a:endParaRPr lang="tr-TR" sz="16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Highly efficient : </a:t>
            </a:r>
            <a:r>
              <a:rPr lang="en-US" sz="1600" b="1" dirty="0"/>
              <a:t>Real-Time </a:t>
            </a:r>
            <a:r>
              <a:rPr lang="en-US" sz="1600" dirty="0"/>
              <a:t>capable on a laptop with a Quadro GPU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0" dirty="0"/>
              <a:t>Outperforms ICP-based methods such as </a:t>
            </a:r>
            <a:r>
              <a:rPr lang="en-US" sz="1600" noProof="0" dirty="0" err="1"/>
              <a:t>KinFu</a:t>
            </a:r>
            <a:endParaRPr lang="en-US" sz="16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0" dirty="0"/>
              <a:t>Comparable performance with bundle adjustment with significantly less computation</a:t>
            </a:r>
          </a:p>
          <a:p>
            <a:pPr marL="461963" lvl="1" indent="-285750">
              <a:buFont typeface="Wingdings" panose="05000000000000000000" pitchFamily="2" charset="2"/>
              <a:buChar char="Ø"/>
            </a:pPr>
            <a:r>
              <a:rPr lang="en-US" sz="1600" noProof="0" dirty="0"/>
              <a:t>Fails in cases where only co-planar surfaces 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E68EE3-F726-4145-856B-9F957C70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2" y="270483"/>
            <a:ext cx="8508999" cy="380810"/>
          </a:xfrm>
        </p:spPr>
        <p:txBody>
          <a:bodyPr/>
          <a:lstStyle/>
          <a:p>
            <a:r>
              <a:rPr lang="en-US" noProof="0" dirty="0"/>
              <a:t>Conclusion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C3C59-01BE-451F-BFE7-B27642336D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9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19A622-CE78-4EA1-838A-6055B0291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noProof="0" dirty="0"/>
              <a:t>B. </a:t>
            </a:r>
            <a:r>
              <a:rPr lang="en-US" noProof="0" dirty="0" err="1"/>
              <a:t>Curless</a:t>
            </a:r>
            <a:r>
              <a:rPr lang="en-US" noProof="0" dirty="0"/>
              <a:t> and M. </a:t>
            </a:r>
            <a:r>
              <a:rPr lang="en-US" noProof="0" dirty="0" err="1"/>
              <a:t>Levoy</a:t>
            </a:r>
            <a:r>
              <a:rPr lang="en-US" noProof="0" dirty="0"/>
              <a:t>. A volumetric method for building complex models from range images. In SIGGRAPH,1996.</a:t>
            </a:r>
          </a:p>
          <a:p>
            <a:pPr marL="342900" indent="-342900">
              <a:buFont typeface="+mj-lt"/>
              <a:buAutoNum type="arabicPeriod"/>
            </a:pPr>
            <a:r>
              <a:rPr lang="en-US" noProof="0" dirty="0"/>
              <a:t>R.A. Newcombe, S. Izadi, O. </a:t>
            </a:r>
            <a:r>
              <a:rPr lang="en-US" noProof="0" dirty="0" err="1"/>
              <a:t>Hilliges</a:t>
            </a:r>
            <a:r>
              <a:rPr lang="en-US" noProof="0" dirty="0"/>
              <a:t>, D. </a:t>
            </a:r>
            <a:r>
              <a:rPr lang="en-US" noProof="0" dirty="0" err="1"/>
              <a:t>Molyneaux</a:t>
            </a:r>
            <a:r>
              <a:rPr lang="en-US" noProof="0" dirty="0"/>
              <a:t>, D. Kim, A.J. Davison, P. Kohli, J. </a:t>
            </a:r>
            <a:r>
              <a:rPr lang="en-US" noProof="0" dirty="0" err="1"/>
              <a:t>Shotton</a:t>
            </a:r>
            <a:r>
              <a:rPr lang="en-US" noProof="0" dirty="0"/>
              <a:t>, S. Hodges, and A.W. Fitzgibbon. </a:t>
            </a:r>
            <a:r>
              <a:rPr lang="en-US" noProof="0" dirty="0" err="1"/>
              <a:t>KinectFusion</a:t>
            </a:r>
            <a:r>
              <a:rPr lang="en-US" noProof="0" dirty="0"/>
              <a:t>: Real-time dense surface mapping and tracking. In ISMAR, pages 127–136, 2011</a:t>
            </a:r>
          </a:p>
          <a:p>
            <a:pPr marL="342900" indent="-342900">
              <a:buFont typeface="+mj-lt"/>
              <a:buAutoNum type="arabicPeriod"/>
            </a:pPr>
            <a:r>
              <a:rPr lang="en-US" noProof="0" dirty="0" err="1"/>
              <a:t>KinectFusion</a:t>
            </a:r>
            <a:r>
              <a:rPr lang="en-US" noProof="0" dirty="0"/>
              <a:t> Implementation in the Point Cloud Library (PCL). http://svn.pointclouds.org/pcl/trunk/</a:t>
            </a:r>
          </a:p>
          <a:p>
            <a:pPr marL="342900" indent="-342900">
              <a:buFont typeface="+mj-lt"/>
              <a:buAutoNum type="arabicPeriod"/>
            </a:pPr>
            <a:r>
              <a:rPr lang="en-US" noProof="0" dirty="0"/>
              <a:t>F. Endres, J. Hess, N. Engelhard, J. Sturm, D. </a:t>
            </a:r>
            <a:r>
              <a:rPr lang="en-US" noProof="0" dirty="0" err="1"/>
              <a:t>Cremers</a:t>
            </a:r>
            <a:r>
              <a:rPr lang="en-US" noProof="0" dirty="0"/>
              <a:t>, and W. </a:t>
            </a:r>
            <a:r>
              <a:rPr lang="en-US" noProof="0" dirty="0" err="1"/>
              <a:t>Burgard</a:t>
            </a:r>
            <a:r>
              <a:rPr lang="en-US" noProof="0" dirty="0"/>
              <a:t>. An evaluation of the RGB-D SLAM system. In ICRA, May 2012</a:t>
            </a:r>
          </a:p>
          <a:p>
            <a:pPr marL="342900" indent="-342900">
              <a:buFont typeface="+mj-lt"/>
              <a:buAutoNum type="arabicPeriod"/>
            </a:pPr>
            <a:r>
              <a:rPr lang="en-US" noProof="0" dirty="0"/>
              <a:t>J. Sturm, N. Engelhard, F. Endres, W. </a:t>
            </a:r>
            <a:r>
              <a:rPr lang="en-US" noProof="0" dirty="0" err="1"/>
              <a:t>Burgard</a:t>
            </a:r>
            <a:r>
              <a:rPr lang="en-US" noProof="0" dirty="0"/>
              <a:t>, and D. </a:t>
            </a:r>
            <a:r>
              <a:rPr lang="en-US" noProof="0" dirty="0" err="1"/>
              <a:t>Cremers</a:t>
            </a:r>
            <a:r>
              <a:rPr lang="en-US" noProof="0" dirty="0"/>
              <a:t>. A benchmark for the evaluation of RGB-D SLAM systems. In IROS, 2012. https://vision.in.tum.de/data/datasets/rgbd-dataset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B7C094-C40E-4867-96D4-8480C312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2" y="270483"/>
            <a:ext cx="8508999" cy="380810"/>
          </a:xfrm>
        </p:spPr>
        <p:txBody>
          <a:bodyPr/>
          <a:lstStyle/>
          <a:p>
            <a:r>
              <a:rPr lang="en-US" noProof="0" dirty="0"/>
              <a:t>Supplementary Documents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9CD40-287E-4D2B-A25A-260A0D7CE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21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9A248D-A258-4CC7-BB68-A1926A6F5E6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9090" y="836409"/>
            <a:ext cx="8268730" cy="1659141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noProof="0" dirty="0"/>
              <a:t>Real-time camera tracking </a:t>
            </a:r>
            <a:r>
              <a:rPr lang="en-US" sz="1600" noProof="0" dirty="0"/>
              <a:t>and </a:t>
            </a:r>
            <a:r>
              <a:rPr lang="en-US" sz="1600" b="1" noProof="0" dirty="0"/>
              <a:t>3D reconstruction</a:t>
            </a:r>
            <a:r>
              <a:rPr lang="en-US" sz="1600" noProof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noProof="0" dirty="0"/>
              <a:t>Static</a:t>
            </a:r>
            <a:r>
              <a:rPr lang="en-US" sz="1600" noProof="0" dirty="0"/>
              <a:t> indoor environments using an </a:t>
            </a:r>
            <a:r>
              <a:rPr lang="en-US" sz="1600" b="1" noProof="0" dirty="0"/>
              <a:t>RGB-D</a:t>
            </a:r>
            <a:r>
              <a:rPr lang="en-US" sz="1600" noProof="0" dirty="0"/>
              <a:t> sensor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1" noProof="0" dirty="0"/>
              <a:t>Real-Time </a:t>
            </a:r>
            <a:r>
              <a:rPr lang="en-US" sz="1600" noProof="0" dirty="0"/>
              <a:t>capable on a laptop with a Quadro GPU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1" noProof="0" dirty="0"/>
              <a:t>Absolute metric </a:t>
            </a:r>
            <a:r>
              <a:rPr lang="en-US" sz="1600" noProof="0" dirty="0"/>
              <a:t>information and minimal</a:t>
            </a:r>
            <a:r>
              <a:rPr lang="en-US" sz="1600" b="1" noProof="0" dirty="0"/>
              <a:t> drift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noProof="0" dirty="0"/>
              <a:t>Augmented reality applications: computer games, home decoration, and refurbishment measures</a:t>
            </a:r>
          </a:p>
          <a:p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D589FC-EA14-45BA-8316-05D46792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1" y="268682"/>
            <a:ext cx="8508999" cy="380810"/>
          </a:xfrm>
        </p:spPr>
        <p:txBody>
          <a:bodyPr/>
          <a:lstStyle/>
          <a:p>
            <a:r>
              <a:rPr lang="en-US" noProof="0" dirty="0"/>
              <a:t>Goal and Constraints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D64061-AC4B-44F1-8C99-EC7E62E940D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23944" y="2839438"/>
            <a:ext cx="3506772" cy="1973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E11AD0-7428-4E5A-9A23-D2682E1BB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660" y="2839437"/>
            <a:ext cx="3765397" cy="197321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22025A-DA84-4863-8F6D-596882AC64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234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0BF4AF-F647-451E-8EC2-40460D3B4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853"/>
          <a:stretch/>
        </p:blipFill>
        <p:spPr>
          <a:xfrm>
            <a:off x="0" y="428625"/>
            <a:ext cx="4677681" cy="428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8D8EC9-3EFA-460F-879C-11439148D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81"/>
          <a:stretch/>
        </p:blipFill>
        <p:spPr>
          <a:xfrm>
            <a:off x="4619621" y="801161"/>
            <a:ext cx="4399330" cy="405382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17996-C868-49A8-A014-46E961C867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463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176E57-333E-4599-BD9F-33B38D0C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90" y="821094"/>
            <a:ext cx="5299285" cy="38747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0" dirty="0"/>
              <a:t>A volumetric method for building complex models from range images [</a:t>
            </a:r>
            <a:r>
              <a:rPr lang="en-US" sz="1600" noProof="0" dirty="0" err="1"/>
              <a:t>Curless</a:t>
            </a:r>
            <a:r>
              <a:rPr lang="en-US" sz="1600" noProof="0" dirty="0"/>
              <a:t> and </a:t>
            </a:r>
            <a:r>
              <a:rPr lang="en-US" sz="1600" noProof="0" dirty="0" err="1"/>
              <a:t>Levoy</a:t>
            </a:r>
            <a:r>
              <a:rPr lang="en-US" sz="1600" noProof="0" dirty="0"/>
              <a:t>, 1996]</a:t>
            </a:r>
          </a:p>
          <a:p>
            <a:pPr marL="461963" lvl="1" indent="-285750">
              <a:buFont typeface="Courier New" panose="02070309020205020404" pitchFamily="49" charset="0"/>
              <a:buChar char="o"/>
            </a:pPr>
            <a:r>
              <a:rPr lang="en-US" sz="1600" noProof="0" dirty="0"/>
              <a:t>Represent </a:t>
            </a:r>
            <a:r>
              <a:rPr lang="en-US" sz="1600" b="1" noProof="0" dirty="0"/>
              <a:t>distance to surface</a:t>
            </a:r>
            <a:r>
              <a:rPr lang="en-US" sz="1600" noProof="0" dirty="0"/>
              <a:t> in a voxel grid</a:t>
            </a:r>
          </a:p>
          <a:p>
            <a:pPr marL="461963" lvl="1" indent="-285750">
              <a:buFont typeface="Courier New" panose="02070309020205020404" pitchFamily="49" charset="0"/>
              <a:buChar char="o"/>
            </a:pPr>
            <a:r>
              <a:rPr lang="en-US" sz="1600" noProof="0" dirty="0"/>
              <a:t>Data fusion of depth images with SDF</a:t>
            </a:r>
          </a:p>
          <a:p>
            <a:pPr marL="461963" lvl="1" indent="-285750">
              <a:buFont typeface="Courier New" panose="02070309020205020404" pitchFamily="49" charset="0"/>
              <a:buChar char="o"/>
            </a:pPr>
            <a:endParaRPr lang="en-US" sz="16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0" dirty="0" err="1"/>
              <a:t>KinectFusion</a:t>
            </a:r>
            <a:r>
              <a:rPr lang="en-US" sz="1600" noProof="0" dirty="0"/>
              <a:t>: Real-time dense surface mapping and tracking [Newcombe et al., 2011]</a:t>
            </a:r>
          </a:p>
          <a:p>
            <a:pPr marL="461963" lvl="1" indent="-285750">
              <a:buFont typeface="Courier New" panose="02070309020205020404" pitchFamily="49" charset="0"/>
              <a:buChar char="o"/>
            </a:pPr>
            <a:r>
              <a:rPr lang="en-US" sz="1600" noProof="0" dirty="0"/>
              <a:t>Generate synthetic depth image from SDF</a:t>
            </a:r>
          </a:p>
          <a:p>
            <a:pPr marL="461963" lvl="1" indent="-285750">
              <a:buFont typeface="Courier New" panose="02070309020205020404" pitchFamily="49" charset="0"/>
              <a:buChar char="o"/>
            </a:pPr>
            <a:r>
              <a:rPr lang="en-US" sz="1600" noProof="0" dirty="0"/>
              <a:t>Iterative closest point (ICP) between current and synthetic image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527ED2-6849-48F5-BFEA-660DAB52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2" y="270483"/>
            <a:ext cx="8508999" cy="380810"/>
          </a:xfrm>
        </p:spPr>
        <p:txBody>
          <a:bodyPr/>
          <a:lstStyle/>
          <a:p>
            <a:r>
              <a:rPr lang="en-US" noProof="0" dirty="0"/>
              <a:t>Related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4CEDD-B834-4B0D-9A7B-EB208F5FD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36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DAB58D-3FAD-49A0-8D7C-31E332C98BB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9089" y="836410"/>
            <a:ext cx="5082469" cy="1819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noProof="0" dirty="0"/>
              <a:t>RGB-D Camera : </a:t>
            </a:r>
            <a:r>
              <a:rPr lang="en-US" sz="1600" noProof="0" dirty="0"/>
              <a:t>measures depth of every pixel (Asus </a:t>
            </a:r>
            <a:r>
              <a:rPr lang="en-US" sz="1600" noProof="0" dirty="0" err="1"/>
              <a:t>Xtion</a:t>
            </a:r>
            <a:r>
              <a:rPr lang="en-US" sz="1600" noProof="0" dirty="0"/>
              <a:t> Pro Live)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noProof="0" dirty="0"/>
              <a:t>Voxel Grid : </a:t>
            </a:r>
            <a:r>
              <a:rPr lang="en-US" sz="1600" noProof="0" dirty="0"/>
              <a:t>Volumetric Pixel, represents a value on a regular grid in three-dimensional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noProof="0" dirty="0"/>
              <a:t>Signed distance function (SDF) : </a:t>
            </a:r>
            <a:r>
              <a:rPr lang="en-US" sz="1600" noProof="0" dirty="0"/>
              <a:t>Represents the distance to surface in a voxel grid</a:t>
            </a:r>
          </a:p>
          <a:p>
            <a:endParaRPr lang="en-US" noProof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423B8A-0819-4E49-B169-7E930725FAB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5480624" y="728320"/>
            <a:ext cx="2875046" cy="17839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65DC793-F297-4D77-8F67-7D787AAE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1" y="268682"/>
            <a:ext cx="8508999" cy="380810"/>
          </a:xfrm>
        </p:spPr>
        <p:txBody>
          <a:bodyPr/>
          <a:lstStyle/>
          <a:p>
            <a:r>
              <a:rPr lang="en-US" noProof="0" dirty="0"/>
              <a:t>Fundamentals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7AD875-1011-460A-BD05-77C63E612FDB}"/>
              </a:ext>
            </a:extLst>
          </p:cNvPr>
          <p:cNvGrpSpPr/>
          <p:nvPr/>
        </p:nvGrpSpPr>
        <p:grpSpPr>
          <a:xfrm>
            <a:off x="983680" y="2767018"/>
            <a:ext cx="3399730" cy="2114887"/>
            <a:chOff x="5194169" y="2655924"/>
            <a:chExt cx="3399730" cy="2114887"/>
          </a:xfrm>
        </p:grpSpPr>
        <p:pic>
          <p:nvPicPr>
            <p:cNvPr id="8" name="Picture 7" descr="Chart&#10;&#10;Description automatically generated">
              <a:extLst>
                <a:ext uri="{FF2B5EF4-FFF2-40B4-BE49-F238E27FC236}">
                  <a16:creationId xmlns:a16="http://schemas.microsoft.com/office/drawing/2014/main" id="{6A8EBF59-4D55-4BA5-BD8D-E6BCF5CC3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4169" y="2655924"/>
              <a:ext cx="2705562" cy="211488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A64D8A-A0A1-48E1-8449-D6F5C4035E20}"/>
                    </a:ext>
                  </a:extLst>
                </p:cNvPr>
                <p:cNvSpPr txBox="1"/>
                <p:nvPr/>
              </p:nvSpPr>
              <p:spPr>
                <a:xfrm>
                  <a:off x="7754913" y="2792368"/>
                  <a:ext cx="838986" cy="280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𝐱</m:t>
                            </m:r>
                          </m:e>
                        </m:d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sz="1600" dirty="0" err="1">
                    <a:latin typeface="+mn-lt"/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A64D8A-A0A1-48E1-8449-D6F5C4035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4913" y="2792368"/>
                  <a:ext cx="838986" cy="280718"/>
                </a:xfrm>
                <a:prstGeom prst="rect">
                  <a:avLst/>
                </a:prstGeom>
                <a:blipFill>
                  <a:blip r:embed="rId4"/>
                  <a:stretch>
                    <a:fillRect l="-7971" r="-72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BA7CC0-4A90-436D-9CB3-CFE901D803B5}"/>
                    </a:ext>
                  </a:extLst>
                </p:cNvPr>
                <p:cNvSpPr txBox="1"/>
                <p:nvPr/>
              </p:nvSpPr>
              <p:spPr>
                <a:xfrm>
                  <a:off x="7754913" y="3322340"/>
                  <a:ext cx="838986" cy="280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𝐱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sz="1600" dirty="0" err="1">
                    <a:latin typeface="+mn-lt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BA7CC0-4A90-436D-9CB3-CFE901D80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4913" y="3322340"/>
                  <a:ext cx="838986" cy="280718"/>
                </a:xfrm>
                <a:prstGeom prst="rect">
                  <a:avLst/>
                </a:prstGeom>
                <a:blipFill>
                  <a:blip r:embed="rId5"/>
                  <a:stretch>
                    <a:fillRect l="-7971" r="-72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4150F6-668A-4B95-B269-4D4A9BAE9B58}"/>
                    </a:ext>
                  </a:extLst>
                </p:cNvPr>
                <p:cNvSpPr txBox="1"/>
                <p:nvPr/>
              </p:nvSpPr>
              <p:spPr>
                <a:xfrm>
                  <a:off x="7754913" y="3039795"/>
                  <a:ext cx="838986" cy="2807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𝐱</m:t>
                            </m:r>
                          </m:e>
                        </m:d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tr-T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sz="1600" dirty="0" err="1">
                    <a:latin typeface="+mn-lt"/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4150F6-668A-4B95-B269-4D4A9BAE9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4913" y="3039795"/>
                  <a:ext cx="838986" cy="280718"/>
                </a:xfrm>
                <a:prstGeom prst="rect">
                  <a:avLst/>
                </a:prstGeom>
                <a:blipFill>
                  <a:blip r:embed="rId6"/>
                  <a:stretch>
                    <a:fillRect l="-7971" r="-72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906E71-B3A0-41AC-8EFF-C6A5FD983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60" y="2512296"/>
            <a:ext cx="2883574" cy="24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DFE6A5-F801-41AF-88C6-35DB3E8670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50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370906D-B7DF-4B9E-B6B8-F45F1166B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2" b="3333"/>
          <a:stretch/>
        </p:blipFill>
        <p:spPr>
          <a:xfrm>
            <a:off x="0" y="1127970"/>
            <a:ext cx="9144000" cy="3743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E3D31-BEF4-472E-95A4-5DC4571C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72204"/>
            <a:ext cx="8508999" cy="380810"/>
          </a:xfrm>
        </p:spPr>
        <p:txBody>
          <a:bodyPr/>
          <a:lstStyle/>
          <a:p>
            <a:r>
              <a:rPr lang="en-US" noProof="0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61040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F4748A6-0242-46C7-952B-28550FDB8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2"/>
          <a:stretch/>
        </p:blipFill>
        <p:spPr>
          <a:xfrm>
            <a:off x="0" y="800099"/>
            <a:ext cx="9144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D1FAD9-9192-488D-B5FC-FA15402AB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090" y="830679"/>
            <a:ext cx="8508999" cy="272257"/>
          </a:xfrm>
        </p:spPr>
        <p:txBody>
          <a:bodyPr/>
          <a:lstStyle/>
          <a:p>
            <a:r>
              <a:rPr lang="en-US" sz="1600" noProof="0" dirty="0"/>
              <a:t>Finding the pose that fits the depth image to the SDF best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118E68-F33C-43DF-954E-C7AE76FB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270482"/>
            <a:ext cx="8508999" cy="380810"/>
          </a:xfrm>
        </p:spPr>
        <p:txBody>
          <a:bodyPr/>
          <a:lstStyle/>
          <a:p>
            <a:r>
              <a:rPr lang="en-US" noProof="0" dirty="0"/>
              <a:t>Camera Tracking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B0B9B0E-2752-4E04-97CC-335AEC15DD84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19090" y="1282323"/>
                <a:ext cx="4188333" cy="3413503"/>
              </a:xfrm>
            </p:spPr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noProof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𝜓</m:t>
                      </m:r>
                      <m:r>
                        <a:rPr lang="en-US" i="1" noProof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  <m:sup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ℝ</m:t>
                      </m:r>
                    </m:oMath>
                  </m:oMathPara>
                </a14:m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𝑖𝑗</m:t>
                          </m:r>
                        </m:sub>
                      </m:sSub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i="1" noProof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i="1" noProof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i="1" noProof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i="1" noProof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𝑗</m:t>
                      </m:r>
                      <m:r>
                        <a:rPr lang="en-US" i="1" noProof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1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𝑖𝑗</m:t>
                          </m:r>
                        </m:sub>
                        <m:sup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</m:t>
                          </m:r>
                        </m:sup>
                      </m:sSubSup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𝑅</m:t>
                      </m:r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𝑖𝑗</m:t>
                          </m:r>
                        </m:sub>
                      </m:sSub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𝐭</m:t>
                      </m:r>
                    </m:oMath>
                  </m:oMathPara>
                </a14:m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{</m:t>
                      </m:r>
                      <m:r>
                        <a:rPr lang="en-US" b="1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𝐱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∣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𝜓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1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𝐱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)=0}</m:t>
                      </m:r>
                    </m:oMath>
                  </m:oMathPara>
                </a14:m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∣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1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𝐭</m:t>
                          </m:r>
                        </m:e>
                      </m:d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∝</m:t>
                      </m:r>
                      <m:nary>
                        <m:naryPr>
                          <m:chr m:val="∏"/>
                          <m:limLoc m:val="undOvr"/>
                          <m:grow m:val="on"/>
                          <m:supHide m:val="on"/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 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⁡</m:t>
                      </m:r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𝜓</m:t>
                          </m:r>
                          <m:sSup>
                            <m:sSup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b="1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𝐭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arg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⁡</m:t>
                      </m:r>
                      <m:limLow>
                        <m:limLowPr>
                          <m:ctrlP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e>
                        <m:lim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1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𝐭</m:t>
                          </m:r>
                        </m:lim>
                      </m:limLow>
                      <m:r>
                        <a:rPr lang="en-US" i="1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 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∣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b="1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𝐭</m:t>
                          </m:r>
                        </m:e>
                      </m:d>
                    </m:oMath>
                  </m:oMathPara>
                </a14:m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b="1" i="1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𝐭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 </m:t>
                          </m:r>
                        </m:e>
                      </m:nary>
                      <m:r>
                        <a:rPr lang="en-US" i="1" noProof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𝜓</m:t>
                      </m:r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noProof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b="1" i="1" noProof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𝐭</m:t>
                              </m:r>
                            </m:e>
                          </m:d>
                        </m:e>
                        <m:sup>
                          <m:r>
                            <a:rPr lang="en-US" i="1" noProof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noProof="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B0B9B0E-2752-4E04-97CC-335AEC15D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19090" y="1282323"/>
                <a:ext cx="4188333" cy="341350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7B82F06-5E5E-4436-BF32-209460B63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642" y="1772067"/>
            <a:ext cx="4695817" cy="2190032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A4F40E-2EC0-4BA2-8B40-EF8CD647BF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98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118E68-F33C-43DF-954E-C7AE76FB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270482"/>
            <a:ext cx="8508999" cy="380810"/>
          </a:xfrm>
        </p:spPr>
        <p:txBody>
          <a:bodyPr/>
          <a:lstStyle/>
          <a:p>
            <a:r>
              <a:rPr lang="en-US" noProof="0" dirty="0"/>
              <a:t>Camera Tracking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B0B9B0E-2752-4E04-97CC-335AEC15DD84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297743" y="906646"/>
                <a:ext cx="3748084" cy="2340168"/>
              </a:xfrm>
            </p:spPr>
            <p:txBody>
              <a:bodyPr numCol="2"/>
              <a:lstStyle/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noProof="0" dirty="0"/>
                  <a:t>Lie Group </a:t>
                </a:r>
                <a:r>
                  <a:rPr lang="en-US" noProof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so(3) </a:t>
                </a:r>
                <a:r>
                  <a:rPr lang="en-US" noProof="0" dirty="0"/>
                  <a:t>is a minimal representation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noProof="0" dirty="0"/>
                  <a:t>Optimization using Lie Group becomes </a:t>
                </a:r>
                <a:r>
                  <a:rPr lang="en-US" b="1" noProof="0" dirty="0"/>
                  <a:t>unconstrained</a:t>
                </a:r>
              </a:p>
              <a:p>
                <a:r>
                  <a:rPr lang="en-US" noProof="0" dirty="0"/>
                  <a:t>Lie Algebra</a:t>
                </a:r>
                <a14:m>
                  <m:oMath xmlns:m="http://schemas.openxmlformats.org/officeDocument/2006/math">
                    <m:r>
                      <a:rPr lang="en-US" b="0" i="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noProof="0">
                        <a:latin typeface="Cambria Math" panose="02040503050406030204" pitchFamily="18" charset="0"/>
                      </a:rPr>
                      <m:t>𝑆𝑂</m:t>
                    </m:r>
                    <m:d>
                      <m:d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noProof="0" dirty="0"/>
                  <a:t> </a:t>
                </a:r>
                <a:endParaRPr lang="en-US" i="1" noProof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noProof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noProof="0">
                          <a:latin typeface="Cambria Math" panose="02040503050406030204" pitchFamily="18" charset="0"/>
                        </a:rPr>
                        <m:t> ∈ </m:t>
                      </m:r>
                      <m:r>
                        <a:rPr lang="en-US" i="1" noProof="0">
                          <a:latin typeface="Cambria Math" panose="02040503050406030204" pitchFamily="18" charset="0"/>
                        </a:rPr>
                        <m:t>𝐺𝐿</m:t>
                      </m:r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noProof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noProof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noProof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noProof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noProof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i="1" noProof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noProof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noProof="0" dirty="0"/>
              </a:p>
              <a:p>
                <a:r>
                  <a:rPr lang="en-US" noProof="0" dirty="0"/>
                  <a:t>Lie Group</a:t>
                </a:r>
                <a14:m>
                  <m:oMath xmlns:m="http://schemas.openxmlformats.org/officeDocument/2006/math">
                    <m:r>
                      <a:rPr lang="en-US" noProof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noProof="0">
                        <a:latin typeface="Cambria Math" panose="02040503050406030204" pitchFamily="18" charset="0"/>
                      </a:rPr>
                      <m:t>𝑠𝑜</m:t>
                    </m:r>
                    <m:d>
                      <m:dPr>
                        <m:ctrlPr>
                          <a:rPr lang="en-US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noProof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i="1" noProof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noProof="0">
                          <a:latin typeface="Cambria Math" panose="02040503050406030204" pitchFamily="18" charset="0"/>
                        </a:rPr>
                        <m:t>{ </m:t>
                      </m:r>
                      <m:acc>
                        <m:accPr>
                          <m:chr m:val="̂"/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i="1" noProof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i="1" noProof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noProof="0"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 noProof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 noProof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noProof="0" dirty="0"/>
              </a:p>
              <a:p>
                <a:pPr algn="ctr"/>
                <a:endParaRPr lang="en-US" noProof="0" dirty="0"/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en-US" b="1" noProof="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noProof="0" dirty="0"/>
              </a:p>
              <a:p>
                <a:endParaRPr lang="en-US" noProof="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noProof="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noProof="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noProof="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noProof="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noProof="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noProof="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noProof="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noProof="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noProof="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B0B9B0E-2752-4E04-97CC-335AEC15D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297743" y="906646"/>
                <a:ext cx="3748084" cy="2340168"/>
              </a:xfrm>
              <a:blipFill>
                <a:blip r:embed="rId2"/>
                <a:stretch>
                  <a:fillRect l="-2927" t="-781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9F05396-131D-41C0-9A0E-76621863E484}"/>
              </a:ext>
            </a:extLst>
          </p:cNvPr>
          <p:cNvSpPr txBox="1">
            <a:spLocks/>
          </p:cNvSpPr>
          <p:nvPr/>
        </p:nvSpPr>
        <p:spPr>
          <a:xfrm>
            <a:off x="7069847" y="898229"/>
            <a:ext cx="1776410" cy="952499"/>
          </a:xfrm>
          <a:prstGeom prst="rect">
            <a:avLst/>
          </a:prstGeom>
        </p:spPr>
        <p:txBody>
          <a:bodyPr lIns="0" rIns="0" numCol="2"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F3A8B2-B92B-4BFD-B291-85C267B38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1784"/>
            <a:ext cx="4146281" cy="22117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5E0EC61A-4499-4377-B922-247BE86088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090" y="3502169"/>
                <a:ext cx="8334254" cy="1616588"/>
              </a:xfrm>
              <a:prstGeom prst="rect">
                <a:avLst/>
              </a:prstGeom>
            </p:spPr>
            <p:txBody>
              <a:bodyPr lIns="0" rIns="0" numCol="1"/>
              <a:lstStyle>
                <a:lvl1pPr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defRPr lang="de-DE" sz="14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213" indent="-176213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363" indent="-184150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8163" indent="-177800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14375" indent="-176213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dirty="0"/>
                  <a:t>R</a:t>
                </a:r>
                <a:r>
                  <a:rPr lang="en-US" dirty="0" err="1"/>
                  <a:t>igid</a:t>
                </a:r>
                <a:r>
                  <a:rPr lang="en-US" dirty="0"/>
                  <a:t> </a:t>
                </a:r>
                <a:r>
                  <a:rPr lang="en-US" noProof="1"/>
                  <a:t>body</a:t>
                </a:r>
                <a:r>
                  <a:rPr lang="en-US" dirty="0"/>
                  <a:t> motion parameters</a:t>
                </a:r>
                <a:r>
                  <a:rPr lang="tr-TR" dirty="0"/>
                  <a:t> in </a:t>
                </a:r>
                <a:r>
                  <a:rPr lang="en-US" noProof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so(3)</a:t>
                </a:r>
                <a:r>
                  <a:rPr lang="en-US" dirty="0"/>
                  <a:t> </a:t>
                </a:r>
                <a:r>
                  <a:rPr lang="tr-TR" b="1" i="1" dirty="0">
                    <a:latin typeface="Cambria Math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 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𝐭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tr-TR" dirty="0"/>
              </a:p>
              <a:p>
                <a:endParaRPr lang="en-US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tr-TR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tr-TR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tr-TR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tr-TR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tr-TR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tr-TR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tr-TR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tr-TR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/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5E0EC61A-4499-4377-B922-247BE8608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0" y="3502169"/>
                <a:ext cx="8334254" cy="1616588"/>
              </a:xfrm>
              <a:prstGeom prst="rect">
                <a:avLst/>
              </a:prstGeom>
              <a:blipFill>
                <a:blip r:embed="rId4"/>
                <a:stretch>
                  <a:fillRect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0E95E91-D101-4175-A74D-235E8B1042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9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1EE211-9F54-42A3-8413-8B82F7D14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9090" y="821094"/>
                <a:ext cx="8507918" cy="3874731"/>
              </a:xfrm>
            </p:spPr>
            <p:txBody>
              <a:bodyPr numCol="2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noProof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ψ</m:t>
                      </m:r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ξ</m:t>
                          </m:r>
                        </m:e>
                      </m:d>
                      <m:r>
                        <a:rPr lang="en-US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ψ</m:t>
                      </m:r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∇ψ</m:t>
                      </m:r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⊤</m:t>
                          </m:r>
                        </m:sup>
                      </m:sSup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ξ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approx</m:t>
                          </m:r>
                        </m:sub>
                      </m:sSub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ξ</m:t>
                          </m:r>
                        </m:e>
                      </m:d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noProof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noProof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ξ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noProof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noProof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∇</m:t>
                                  </m:r>
                                  <m:sSub>
                                    <m:sSub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noProof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noProof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noProof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ξ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 noProof="0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 noProof="0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Arial" panose="020B0604020202020204" pitchFamily="34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ξ</m:t>
                                      </m:r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 noProof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noProof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ξ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noProof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noProof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i="1" noProof="0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noProof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ξ</m:t>
                          </m:r>
                        </m:den>
                      </m:f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approx</m:t>
                          </m:r>
                        </m:sub>
                      </m:sSub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ξ</m:t>
                          </m:r>
                        </m:e>
                      </m:d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∇</m:t>
                      </m:r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∇</m:t>
                      </m:r>
                      <m:sSub>
                        <m:sSub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𝑖𝑗</m:t>
                          </m:r>
                        </m:sub>
                      </m:sSub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⊤</m:t>
                          </m:r>
                        </m:sup>
                      </m:sSup>
                      <m:d>
                        <m:d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ξ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i="1" noProof="0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ξ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noProof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noProof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⊤</m:t>
                              </m:r>
                            </m:sup>
                          </m:sSup>
                        </m:e>
                      </m:nary>
                      <m:r>
                        <a:rPr lang="en-US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p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𝟞</m:t>
                          </m:r>
                          <m: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𝟞</m:t>
                          </m:r>
                        </m:sup>
                      </m:sSup>
                      <m:r>
                        <a:rPr lang="en-US" b="0" i="0" noProof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,       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noProof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noProof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p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𝟞</m:t>
                          </m:r>
                          <m: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𝟙</m:t>
                          </m:r>
                        </m:sup>
                      </m:sSup>
                    </m:oMath>
                  </m:oMathPara>
                </a14:m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ξ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ξ</m:t>
                          </m:r>
                        </m:e>
                        <m:sup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ξ</m:t>
                          </m:r>
                        </m:e>
                        <m:sup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ξ</m:t>
                          </m:r>
                        </m:e>
                        <m:sup>
                          <m:d>
                            <m:dPr>
                              <m:ctrlP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noProof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i="1" noProof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i="1" noProof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noProof="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noProof="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1EE211-9F54-42A3-8413-8B82F7D14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821094"/>
                <a:ext cx="8507918" cy="38747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880AE16-9935-4F1D-948C-187ECD56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2" y="270483"/>
            <a:ext cx="8508999" cy="380810"/>
          </a:xfrm>
        </p:spPr>
        <p:txBody>
          <a:bodyPr/>
          <a:lstStyle/>
          <a:p>
            <a:r>
              <a:rPr lang="en-US" noProof="0" dirty="0"/>
              <a:t>Camera Tracking Cont.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C1E3E-762C-4673-87FB-4B8F059BB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31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1DC47-3E66-4807-9DAF-EF35B735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1" y="268682"/>
            <a:ext cx="8508999" cy="380810"/>
          </a:xfrm>
        </p:spPr>
        <p:txBody>
          <a:bodyPr/>
          <a:lstStyle/>
          <a:p>
            <a:r>
              <a:rPr lang="en-US" noProof="0" dirty="0"/>
              <a:t>Camera Tracking Cont.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8D4B42F-93FD-401F-8072-756CFD2FC7C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9088" y="836613"/>
            <a:ext cx="4181475" cy="3860800"/>
          </a:xfrm>
        </p:spPr>
        <p:txBody>
          <a:bodyPr/>
          <a:lstStyle/>
          <a:p>
            <a:endParaRPr lang="en-US" sz="1600" noProof="0" dirty="0"/>
          </a:p>
          <a:p>
            <a:r>
              <a:rPr lang="en-US" sz="1600" noProof="0" dirty="0" err="1"/>
              <a:t>KinectFusion</a:t>
            </a:r>
            <a:r>
              <a:rPr lang="en-US" sz="1600" noProof="0" dirty="0"/>
              <a:t> generates a </a:t>
            </a:r>
            <a:r>
              <a:rPr lang="en-US" sz="1600" b="1" noProof="0" dirty="0"/>
              <a:t>synthetic depth image</a:t>
            </a:r>
            <a:r>
              <a:rPr lang="en-US" sz="1600" noProof="0" dirty="0"/>
              <a:t> from SDF and aligns it using ICP</a:t>
            </a:r>
          </a:p>
          <a:p>
            <a:endParaRPr lang="en-US" sz="1600" noProof="0" dirty="0"/>
          </a:p>
          <a:p>
            <a:endParaRPr lang="en-US" sz="1600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8CB344E-9A5C-403C-95D6-7FF46BA3A4A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26037" y="649492"/>
            <a:ext cx="4017963" cy="4047921"/>
          </a:xfrm>
        </p:spPr>
        <p:txBody>
          <a:bodyPr/>
          <a:lstStyle/>
          <a:p>
            <a:endParaRPr lang="en-US" sz="1600" noProof="0" dirty="0"/>
          </a:p>
          <a:p>
            <a:endParaRPr lang="en-US" noProof="0" dirty="0"/>
          </a:p>
          <a:p>
            <a:r>
              <a:rPr lang="en-US" sz="1600" noProof="0" dirty="0"/>
              <a:t>Here SDF is used </a:t>
            </a:r>
            <a:r>
              <a:rPr lang="en-US" sz="1600" b="1" noProof="0" dirty="0"/>
              <a:t>directly</a:t>
            </a:r>
            <a:r>
              <a:rPr lang="en-US" sz="1600" noProof="0" dirty="0"/>
              <a:t> during minimization</a:t>
            </a:r>
          </a:p>
          <a:p>
            <a:endParaRPr lang="en-US" sz="1600" noProof="0" dirty="0"/>
          </a:p>
          <a:p>
            <a:endParaRPr lang="en-US" sz="1600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52EBF9-CB06-42CA-BFC5-05EBF66B4ABC}"/>
              </a:ext>
            </a:extLst>
          </p:cNvPr>
          <p:cNvGrpSpPr/>
          <p:nvPr/>
        </p:nvGrpSpPr>
        <p:grpSpPr>
          <a:xfrm>
            <a:off x="533401" y="1990725"/>
            <a:ext cx="3541204" cy="2439892"/>
            <a:chOff x="646866" y="1756851"/>
            <a:chExt cx="3531457" cy="24817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2F5876-6601-4BCD-A640-289083C22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774" y="1756851"/>
              <a:ext cx="3514295" cy="245418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4E0B81-0FA5-4159-B797-16D40565C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5340" y="3952875"/>
              <a:ext cx="262983" cy="28574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48D6F0-0920-4F3F-8D28-2248C9EE2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8172" y="3414713"/>
              <a:ext cx="329556" cy="38198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337D58-FA93-437A-8B90-0B05A49B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866" y="2909092"/>
              <a:ext cx="584652" cy="31632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42B3F0-B82D-4EC4-B3ED-8F843C618505}"/>
              </a:ext>
            </a:extLst>
          </p:cNvPr>
          <p:cNvGrpSpPr/>
          <p:nvPr/>
        </p:nvGrpSpPr>
        <p:grpSpPr>
          <a:xfrm>
            <a:off x="4948613" y="1990725"/>
            <a:ext cx="3531354" cy="2366783"/>
            <a:chOff x="5093559" y="2012498"/>
            <a:chExt cx="3311342" cy="219853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87BBEC-7F35-4426-AC4A-5DB9400AC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5890"/>
            <a:stretch/>
          </p:blipFill>
          <p:spPr>
            <a:xfrm>
              <a:off x="5144967" y="2012498"/>
              <a:ext cx="3259934" cy="20832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7AA572-1DD6-408D-A537-E3E7CC47E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9479" y="3925284"/>
              <a:ext cx="262983" cy="28574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0AA952-CAE0-49F0-B5F4-3FD6DCE8A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9953" y="3414713"/>
              <a:ext cx="329556" cy="3819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EDE5D1-6986-4727-B85E-1C458A8D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3559" y="2983942"/>
              <a:ext cx="584652" cy="316329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F9E928-89EA-470B-88AC-5FEB4E2CE874}"/>
              </a:ext>
            </a:extLst>
          </p:cNvPr>
          <p:cNvCxnSpPr/>
          <p:nvPr/>
        </p:nvCxnSpPr>
        <p:spPr>
          <a:xfrm>
            <a:off x="4572000" y="1009650"/>
            <a:ext cx="0" cy="3687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DF6CC0D-6D10-46A6-9718-D236500E42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99730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2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 (1)</Template>
  <TotalTime>682</TotalTime>
  <Words>954</Words>
  <Application>Microsoft Office PowerPoint</Application>
  <PresentationFormat>On-screen Show (16:9)</PresentationFormat>
  <Paragraphs>160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Symbol</vt:lpstr>
      <vt:lpstr>Wingdings</vt:lpstr>
      <vt:lpstr>Titel 2</vt:lpstr>
      <vt:lpstr>Inhalt</vt:lpstr>
      <vt:lpstr>Real-Time Camera Tracking and 3D Reconstruction Using Signed Distance Functions</vt:lpstr>
      <vt:lpstr>Goal and Constraints</vt:lpstr>
      <vt:lpstr>Fundamentals</vt:lpstr>
      <vt:lpstr>Approach</vt:lpstr>
      <vt:lpstr>PowerPoint Presentation</vt:lpstr>
      <vt:lpstr>Camera Tracking</vt:lpstr>
      <vt:lpstr>Camera Tracking Cont.</vt:lpstr>
      <vt:lpstr>Camera Tracking Cont.</vt:lpstr>
      <vt:lpstr>Camera Tracking Cont.</vt:lpstr>
      <vt:lpstr>PowerPoint Presentation</vt:lpstr>
      <vt:lpstr>SDF - Distance and Weighting Functions</vt:lpstr>
      <vt:lpstr>SDF - Truncation and Weighting</vt:lpstr>
      <vt:lpstr>Data Fusion and 3D Reconstruction</vt:lpstr>
      <vt:lpstr>PowerPoint Presentation</vt:lpstr>
      <vt:lpstr>Meshing and Colorization</vt:lpstr>
      <vt:lpstr>Results</vt:lpstr>
      <vt:lpstr>Results</vt:lpstr>
      <vt:lpstr>Conclusion </vt:lpstr>
      <vt:lpstr>Supplementary Documents</vt:lpstr>
      <vt:lpstr>PowerPoint Presentation</vt:lpstr>
      <vt:lpstr>Related Work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SUUSER</dc:creator>
  <cp:lastModifiedBy>SUUSER</cp:lastModifiedBy>
  <cp:revision>45</cp:revision>
  <cp:lastPrinted>2015-07-30T14:04:45Z</cp:lastPrinted>
  <dcterms:created xsi:type="dcterms:W3CDTF">2020-10-04T10:27:50Z</dcterms:created>
  <dcterms:modified xsi:type="dcterms:W3CDTF">2020-10-04T21:50:22Z</dcterms:modified>
</cp:coreProperties>
</file>