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75" r:id="rId3"/>
    <p:sldId id="280" r:id="rId4"/>
    <p:sldId id="381" r:id="rId5"/>
    <p:sldId id="307" r:id="rId6"/>
    <p:sldId id="313" r:id="rId7"/>
    <p:sldId id="343" r:id="rId8"/>
    <p:sldId id="344" r:id="rId9"/>
    <p:sldId id="366" r:id="rId10"/>
    <p:sldId id="379" r:id="rId11"/>
    <p:sldId id="380" r:id="rId1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40" autoAdjust="0"/>
    <p:restoredTop sz="94737" autoAdjust="0"/>
  </p:normalViewPr>
  <p:slideViewPr>
    <p:cSldViewPr snapToGrid="0">
      <p:cViewPr varScale="1">
        <p:scale>
          <a:sx n="79" d="100"/>
          <a:sy n="79" d="100"/>
        </p:scale>
        <p:origin x="6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25/06/2015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442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25/06/2015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97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58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10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97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platzhalter 1"/>
          <p:cNvSpPr>
            <a:spLocks noGrp="1"/>
          </p:cNvSpPr>
          <p:nvPr>
            <p:ph type="ctrTitle"/>
          </p:nvPr>
        </p:nvSpPr>
        <p:spPr>
          <a:xfrm>
            <a:off x="358775" y="2130425"/>
            <a:ext cx="8421688" cy="1470025"/>
          </a:xfrm>
        </p:spPr>
        <p:txBody>
          <a:bodyPr/>
          <a:lstStyle>
            <a:lvl1pPr>
              <a:defRPr sz="2800" smtClean="0"/>
            </a:lvl1pPr>
          </a:lstStyle>
          <a:p>
            <a:r>
              <a:rPr lang="de-DE" noProof="0" smtClean="0"/>
              <a:t>Titelmasterformat durch Klicken bearbeiten</a:t>
            </a:r>
          </a:p>
        </p:txBody>
      </p:sp>
      <p:sp>
        <p:nvSpPr>
          <p:cNvPr id="8195" name="Textplatzhalter 2"/>
          <p:cNvSpPr>
            <a:spLocks noGrp="1"/>
          </p:cNvSpPr>
          <p:nvPr>
            <p:ph type="subTitle" idx="1"/>
          </p:nvPr>
        </p:nvSpPr>
        <p:spPr>
          <a:xfrm>
            <a:off x="358775" y="3886200"/>
            <a:ext cx="8421688" cy="1752600"/>
          </a:xfrm>
        </p:spPr>
        <p:txBody>
          <a:bodyPr/>
          <a:lstStyle>
            <a:lvl1pPr>
              <a:defRPr sz="2400" smtClean="0"/>
            </a:lvl1pPr>
          </a:lstStyle>
          <a:p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8200" name="Picture 8" descr="TUMLogo_oZ_Vollfl_blau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838" y="358775"/>
            <a:ext cx="682625" cy="360363"/>
          </a:xfrm>
          <a:prstGeom prst="rect">
            <a:avLst/>
          </a:prstGeom>
          <a:noFill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EC84E4-66D2-554F-B85E-FD207F9395C6}" type="datetime1">
              <a:rPr lang="de-DE" noProof="0" smtClean="0"/>
              <a:t>25.06.2015</a:t>
            </a:fld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noProof="0" smtClean="0"/>
              <a:pPr>
                <a:defRPr/>
              </a:pPr>
              <a:t>‹#›</a:t>
            </a:fld>
            <a:endParaRPr lang="de-DE" noProof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J. Stühmer, T. Möllenhoff, Primal-Dual Methods for Convex and Non-Convex Optimization</a:t>
            </a:r>
            <a:endParaRPr lang="de-DE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631159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989495"/>
            <a:ext cx="7427913" cy="360000"/>
          </a:xfrm>
        </p:spPr>
        <p:txBody>
          <a:bodyPr>
            <a:noAutofit/>
          </a:bodyPr>
          <a:lstStyle>
            <a:lvl1pPr>
              <a:lnSpc>
                <a:spcPct val="125000"/>
              </a:lnSpc>
              <a:defRPr sz="2000"/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850400"/>
            <a:ext cx="8421688" cy="4417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400"/>
            </a:lvl1pPr>
            <a:lvl2pPr marL="176213" indent="-176213">
              <a:lnSpc>
                <a:spcPct val="125000"/>
              </a:lnSpc>
              <a:spcBef>
                <a:spcPts val="0"/>
              </a:spcBef>
              <a:buFont typeface="Arial" pitchFamily="34" charset="0"/>
              <a:buChar char="•"/>
              <a:defRPr sz="1400"/>
            </a:lvl2pPr>
            <a:lvl3pPr marL="360363" indent="-184150">
              <a:lnSpc>
                <a:spcPct val="125000"/>
              </a:lnSpc>
              <a:spcBef>
                <a:spcPts val="0"/>
              </a:spcBef>
              <a:buFont typeface="Symbol" pitchFamily="18" charset="2"/>
              <a:buChar char="-"/>
              <a:defRPr sz="1400"/>
            </a:lvl3pPr>
            <a:lvl4pPr marL="538163" indent="-177800">
              <a:lnSpc>
                <a:spcPct val="125000"/>
              </a:lnSpc>
              <a:spcBef>
                <a:spcPts val="0"/>
              </a:spcBef>
              <a:buFont typeface="Symbol" pitchFamily="18" charset="2"/>
              <a:buChar char="-"/>
              <a:defRPr sz="1400"/>
            </a:lvl4pPr>
            <a:lvl5pPr marL="714375" indent="-176213">
              <a:lnSpc>
                <a:spcPct val="125000"/>
              </a:lnSpc>
              <a:spcBef>
                <a:spcPts val="0"/>
              </a:spcBef>
              <a:buFont typeface="Symbol" pitchFamily="18" charset="2"/>
              <a:buChar char="-"/>
              <a:defRPr sz="1400"/>
            </a:lvl5pPr>
          </a:lstStyle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58775" y="6356350"/>
            <a:ext cx="9945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BEC31-8176-B24A-BB6D-361362136221}" type="datetime1">
              <a:rPr lang="de-DE" noProof="0" smtClean="0"/>
              <a:t>25.06.2015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Stühmer, T. Möllenhoff, Primal-Dual Methods for Convex and Non-Convex Optimization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‹#›</a:t>
            </a:fld>
            <a:endParaRPr lang="de-DE" noProof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396168"/>
            <a:ext cx="8421688" cy="2952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de-DE" noProof="0" dirty="0" smtClean="0"/>
              <a:t>Untertitel durch Klicken hinzufügen</a:t>
            </a:r>
            <a:endParaRPr lang="de-DE" noProof="0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0" y="631159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DE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848851"/>
            <a:ext cx="4140000" cy="441559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50400"/>
            <a:ext cx="4140000" cy="44172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4842C-82A2-F441-9E1D-5A3FF1DE8FAB}" type="datetime1">
              <a:rPr lang="de-DE" noProof="0" smtClean="0"/>
              <a:t>25.06.2015</a:t>
            </a:fld>
            <a:endParaRPr lang="de-DE" noProof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Stühmer, T. Möllenhoff, Primal-Dual Methods for Convex and Non-Convex Optimization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2CAAA-E400-486A-B891-EF523BE3AA0A}" type="slidenum">
              <a:rPr lang="de-DE" noProof="0" smtClean="0"/>
              <a:pPr>
                <a:defRPr/>
              </a:pPr>
              <a:t>‹#›</a:t>
            </a:fld>
            <a:endParaRPr lang="de-DE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1396800"/>
            <a:ext cx="8429425" cy="2952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de-DE" noProof="0" smtClean="0"/>
              <a:t>Untertitel durch Klicken hinzufügen</a:t>
            </a:r>
            <a:endParaRPr lang="de-DE" noProof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0" y="631159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358775" y="990000"/>
            <a:ext cx="742791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58775" y="1850400"/>
            <a:ext cx="8421688" cy="44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58775" y="6356350"/>
            <a:ext cx="994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3872CD-9CB1-5C46-9F88-47E0E0F75F23}" type="datetime1">
              <a:rPr lang="de-DE" noProof="0" smtClean="0"/>
              <a:t>25.06.2015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3312" y="6356350"/>
            <a:ext cx="7010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/>
              <a:t>J. Stühmer, T. Möllenhoff, Primal-Dual Methods for Convex and Non-Convex Optimization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63711" y="6356350"/>
            <a:ext cx="4167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8FB26A-4A1D-4CBA-95DD-CE808CCC0A38}" type="slidenum">
              <a:rPr lang="de-DE" noProof="0" smtClean="0"/>
              <a:pPr>
                <a:defRPr/>
              </a:pPr>
              <a:t>‹#›</a:t>
            </a:fld>
            <a:endParaRPr lang="de-DE" noProof="0"/>
          </a:p>
        </p:txBody>
      </p:sp>
      <p:pic>
        <p:nvPicPr>
          <p:cNvPr id="1033" name="Picture 9" descr="TUMLogo_oZ_Vollfl_blau_RGB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7838" y="358775"/>
            <a:ext cx="682625" cy="3603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58775" y="2102254"/>
            <a:ext cx="8421688" cy="1470025"/>
          </a:xfrm>
        </p:spPr>
        <p:txBody>
          <a:bodyPr/>
          <a:lstStyle/>
          <a:p>
            <a:pPr algn="ctr"/>
            <a:r>
              <a:rPr lang="en-US" dirty="0"/>
              <a:t>Primal-Dual Methods for Convex and Non-Convex Optimization in Computer Vision</a:t>
            </a:r>
            <a:endParaRPr lang="en-GB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58775" y="4002456"/>
            <a:ext cx="8421688" cy="881941"/>
          </a:xfrm>
        </p:spPr>
        <p:txBody>
          <a:bodyPr/>
          <a:lstStyle/>
          <a:p>
            <a:pPr algn="ctr"/>
            <a:r>
              <a:rPr lang="en-GB" sz="2000" dirty="0" smtClean="0"/>
              <a:t>Jan </a:t>
            </a:r>
            <a:r>
              <a:rPr lang="en-GB" sz="2000" dirty="0" err="1" smtClean="0"/>
              <a:t>Stühmer</a:t>
            </a:r>
            <a:r>
              <a:rPr lang="en-GB" sz="2000" dirty="0" smtClean="0"/>
              <a:t>, Thomas </a:t>
            </a:r>
            <a:r>
              <a:rPr lang="en-GB" sz="2000" dirty="0" err="1" smtClean="0"/>
              <a:t>Möllenhoff</a:t>
            </a:r>
            <a:r>
              <a:rPr lang="en-GB" sz="2000" dirty="0" smtClean="0"/>
              <a:t>, Daniel </a:t>
            </a:r>
            <a:r>
              <a:rPr lang="en-GB" sz="2000" dirty="0" err="1" smtClean="0"/>
              <a:t>Cremers</a:t>
            </a:r>
            <a:endParaRPr lang="en-GB" sz="2000" dirty="0" smtClean="0"/>
          </a:p>
          <a:p>
            <a:pPr algn="ctr"/>
            <a:r>
              <a:rPr lang="en-US" sz="1600" dirty="0" err="1"/>
              <a:t>Technische</a:t>
            </a:r>
            <a:r>
              <a:rPr lang="en-US" sz="1600" dirty="0"/>
              <a:t> </a:t>
            </a:r>
            <a:r>
              <a:rPr lang="en-US" sz="1600" dirty="0" err="1"/>
              <a:t>Universität</a:t>
            </a:r>
            <a:r>
              <a:rPr lang="en-US" sz="1600" dirty="0"/>
              <a:t> </a:t>
            </a:r>
            <a:r>
              <a:rPr lang="en-US" sz="1600" dirty="0" err="1"/>
              <a:t>München</a:t>
            </a:r>
            <a:r>
              <a:rPr lang="en-US" sz="1600" dirty="0"/>
              <a:t>, </a:t>
            </a:r>
            <a:r>
              <a:rPr lang="en-US" sz="1600" dirty="0" smtClean="0"/>
              <a:t>Germany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Nonconvex</a:t>
            </a:r>
            <a:r>
              <a:rPr lang="en-US" dirty="0"/>
              <a:t> Primal-Dual Splitting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1" indent="0">
              <a:buNone/>
            </a:pPr>
            <a:r>
              <a:rPr lang="de-DE" sz="1600" dirty="0" err="1"/>
              <a:t>Primal</a:t>
            </a:r>
            <a:r>
              <a:rPr lang="de-DE" sz="1600" dirty="0"/>
              <a:t>-dual </a:t>
            </a:r>
            <a:r>
              <a:rPr lang="de-DE" sz="1600" dirty="0" err="1"/>
              <a:t>splitting</a:t>
            </a:r>
            <a:r>
              <a:rPr lang="de-DE" sz="1600" dirty="0"/>
              <a:t> </a:t>
            </a:r>
            <a:r>
              <a:rPr lang="de-DE" sz="1600" dirty="0" err="1"/>
              <a:t>methods</a:t>
            </a:r>
            <a:r>
              <a:rPr lang="de-DE" sz="1600" dirty="0"/>
              <a:t> </a:t>
            </a:r>
            <a:r>
              <a:rPr lang="de-DE" sz="1600" dirty="0" err="1"/>
              <a:t>usually</a:t>
            </a:r>
            <a:r>
              <a:rPr lang="de-DE" sz="1600" dirty="0"/>
              <a:t> </a:t>
            </a:r>
            <a:r>
              <a:rPr lang="de-DE" sz="1600" dirty="0" err="1"/>
              <a:t>solve</a:t>
            </a:r>
            <a:r>
              <a:rPr lang="de-DE" sz="1600" dirty="0"/>
              <a:t>:</a:t>
            </a:r>
          </a:p>
          <a:p>
            <a:pPr marL="457200" lvl="1" indent="0">
              <a:buNone/>
            </a:pPr>
            <a:endParaRPr lang="de-DE" sz="1600" dirty="0"/>
          </a:p>
          <a:p>
            <a:pPr marL="0" lvl="1" indent="0">
              <a:buNone/>
            </a:pPr>
            <a:endParaRPr lang="de-DE" sz="2000" dirty="0"/>
          </a:p>
          <a:p>
            <a:pPr marL="0" lvl="1" indent="0">
              <a:buNone/>
            </a:pPr>
            <a:r>
              <a:rPr lang="de-DE" sz="1600" dirty="0" smtClean="0"/>
              <a:t>The </a:t>
            </a:r>
            <a:r>
              <a:rPr lang="de-DE" sz="1600" dirty="0"/>
              <a:t>well-</a:t>
            </a:r>
            <a:r>
              <a:rPr lang="de-DE" sz="1600" dirty="0" err="1"/>
              <a:t>known</a:t>
            </a:r>
            <a:r>
              <a:rPr lang="de-DE" sz="1600" dirty="0"/>
              <a:t> „</a:t>
            </a:r>
            <a:r>
              <a:rPr lang="de-DE" sz="1600" dirty="0" err="1"/>
              <a:t>Chambolle-Pock</a:t>
            </a:r>
            <a:r>
              <a:rPr lang="de-DE" sz="1600" dirty="0"/>
              <a:t>“ </a:t>
            </a:r>
            <a:r>
              <a:rPr lang="de-DE" sz="1600" dirty="0" err="1"/>
              <a:t>algorithm</a:t>
            </a:r>
            <a:r>
              <a:rPr lang="de-DE" sz="1600" dirty="0"/>
              <a:t> </a:t>
            </a:r>
            <a:r>
              <a:rPr lang="de-DE" sz="1600" dirty="0" err="1"/>
              <a:t>reformulated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nonconvex</a:t>
            </a:r>
            <a:r>
              <a:rPr lang="de-DE" sz="1600" dirty="0"/>
              <a:t> </a:t>
            </a:r>
            <a:r>
              <a:rPr lang="de-DE" sz="1600" dirty="0" err="1"/>
              <a:t>functions</a:t>
            </a:r>
            <a:r>
              <a:rPr lang="de-DE" sz="1600" dirty="0"/>
              <a:t> F:</a:t>
            </a:r>
          </a:p>
          <a:p>
            <a:pPr lvl="1">
              <a:buFont typeface="Arial"/>
              <a:buChar char="•"/>
            </a:pPr>
            <a:endParaRPr lang="de-DE" sz="1600" dirty="0"/>
          </a:p>
          <a:p>
            <a:pPr lvl="1">
              <a:buFont typeface="Arial"/>
              <a:buChar char="•"/>
            </a:pPr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  <a:p>
            <a:pPr marL="0" lvl="1" indent="0">
              <a:buNone/>
            </a:pPr>
            <a:endParaRPr lang="de-DE" sz="1600" dirty="0" smtClean="0"/>
          </a:p>
          <a:p>
            <a:pPr marL="0" lvl="1" indent="0">
              <a:buNone/>
            </a:pPr>
            <a:endParaRPr lang="de-DE" sz="1600" dirty="0" smtClean="0"/>
          </a:p>
          <a:p>
            <a:pPr marL="0" lvl="1" indent="0">
              <a:buNone/>
            </a:pPr>
            <a:endParaRPr lang="de-DE" sz="1600" dirty="0" smtClean="0"/>
          </a:p>
          <a:p>
            <a:pPr marL="0" lvl="1" indent="0">
              <a:buNone/>
            </a:pPr>
            <a:r>
              <a:rPr lang="de-DE" sz="1600" dirty="0" smtClean="0"/>
              <a:t>Main </a:t>
            </a:r>
            <a:r>
              <a:rPr lang="de-DE" sz="1600" dirty="0" err="1"/>
              <a:t>theoretical</a:t>
            </a:r>
            <a:r>
              <a:rPr lang="de-DE" sz="1600" dirty="0"/>
              <a:t> </a:t>
            </a:r>
            <a:r>
              <a:rPr lang="de-DE" sz="1600" dirty="0" err="1"/>
              <a:t>contributions</a:t>
            </a:r>
            <a:r>
              <a:rPr lang="de-DE" sz="1600" dirty="0"/>
              <a:t>:</a:t>
            </a:r>
          </a:p>
          <a:p>
            <a:pPr lvl="2">
              <a:buFont typeface="Arial"/>
              <a:buChar char="•"/>
            </a:pP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prove</a:t>
            </a:r>
            <a:r>
              <a:rPr lang="de-DE" sz="1600" dirty="0"/>
              <a:t> global </a:t>
            </a:r>
            <a:r>
              <a:rPr lang="de-DE" sz="1600" dirty="0" err="1"/>
              <a:t>convergence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a </a:t>
            </a:r>
            <a:r>
              <a:rPr lang="de-DE" sz="1600" dirty="0" err="1"/>
              <a:t>certain</a:t>
            </a:r>
            <a:r>
              <a:rPr lang="de-DE" sz="1600" dirty="0"/>
              <a:t> limited </a:t>
            </a:r>
            <a:r>
              <a:rPr lang="de-DE" sz="1600" dirty="0" err="1"/>
              <a:t>class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nonconvex</a:t>
            </a:r>
            <a:r>
              <a:rPr lang="de-DE" sz="1600" dirty="0"/>
              <a:t> </a:t>
            </a:r>
            <a:r>
              <a:rPr lang="de-DE" sz="1600" dirty="0" err="1"/>
              <a:t>functions</a:t>
            </a:r>
            <a:r>
              <a:rPr lang="de-DE" sz="1600" dirty="0"/>
              <a:t> F.</a:t>
            </a:r>
          </a:p>
          <a:p>
            <a:pPr lvl="2">
              <a:buFont typeface="Arial"/>
              <a:buChar char="•"/>
            </a:pPr>
            <a:r>
              <a:rPr lang="de-DE" sz="1600" dirty="0" err="1"/>
              <a:t>Under</a:t>
            </a:r>
            <a:r>
              <a:rPr lang="de-DE" sz="1600" dirty="0"/>
              <a:t> </a:t>
            </a:r>
            <a:r>
              <a:rPr lang="de-DE" sz="1600" dirty="0" err="1"/>
              <a:t>weaker</a:t>
            </a:r>
            <a:r>
              <a:rPr lang="de-DE" sz="1600" dirty="0"/>
              <a:t> </a:t>
            </a:r>
            <a:r>
              <a:rPr lang="de-DE" sz="1600" dirty="0" err="1"/>
              <a:t>assumptions</a:t>
            </a:r>
            <a:r>
              <a:rPr lang="de-DE" sz="1600" dirty="0"/>
              <a:t>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show</a:t>
            </a:r>
            <a:r>
              <a:rPr lang="de-DE" sz="1600" dirty="0"/>
              <a:t> </a:t>
            </a:r>
            <a:r>
              <a:rPr lang="de-DE" sz="1600" dirty="0" err="1"/>
              <a:t>boundedness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convergence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critical</a:t>
            </a:r>
            <a:r>
              <a:rPr lang="de-DE" sz="1600" dirty="0"/>
              <a:t> </a:t>
            </a:r>
            <a:r>
              <a:rPr lang="de-DE" sz="1600" dirty="0" err="1"/>
              <a:t>points</a:t>
            </a:r>
            <a:r>
              <a:rPr lang="de-DE" sz="1600" dirty="0"/>
              <a:t> </a:t>
            </a:r>
            <a:r>
              <a:rPr lang="de-DE" sz="1600" dirty="0" err="1"/>
              <a:t>along</a:t>
            </a:r>
            <a:r>
              <a:rPr lang="de-DE" sz="1600" dirty="0"/>
              <a:t> </a:t>
            </a:r>
            <a:r>
              <a:rPr lang="de-DE" sz="1600" dirty="0" err="1"/>
              <a:t>subsequences</a:t>
            </a:r>
            <a:r>
              <a:rPr lang="de-DE" sz="1600" dirty="0"/>
              <a:t>.</a:t>
            </a:r>
          </a:p>
          <a:p>
            <a:pPr marL="457200" lvl="1" indent="0">
              <a:buNone/>
            </a:pPr>
            <a:endParaRPr lang="de-DE" sz="1600" dirty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Stühmer, T. Möllenhoff, Primal-Dual Methods for Convex and Non-Convex Optimization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10</a:t>
            </a:fld>
            <a:endParaRPr lang="de-DE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0" y="3612071"/>
            <a:ext cx="3497580" cy="94488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5" y="3447347"/>
            <a:ext cx="3611880" cy="128778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319772" y="3954095"/>
            <a:ext cx="533399" cy="2628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5" tIns="45709" rIns="91415" bIns="45709" spcCol="0"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41" y="2389045"/>
            <a:ext cx="2388870" cy="34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9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Piecewise Smooth Mumford-Shah Functional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Stühmer, T. Möllenhoff, Primal-Dual Methods for Convex and Non-Convex Optimization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11</a:t>
            </a:fld>
            <a:endParaRPr lang="de-DE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am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3" y="1843859"/>
            <a:ext cx="2386707" cy="2386707"/>
          </a:xfrm>
          <a:prstGeom prst="rect">
            <a:avLst/>
          </a:prstGeom>
        </p:spPr>
      </p:pic>
      <p:pic>
        <p:nvPicPr>
          <p:cNvPr id="9" name="Picture 8" descr="dama__lmb0_1__alpha10__gamma1_8__u0_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92" y="1843859"/>
            <a:ext cx="2386707" cy="2386707"/>
          </a:xfrm>
          <a:prstGeom prst="rect">
            <a:avLst/>
          </a:prstGeom>
        </p:spPr>
      </p:pic>
      <p:pic>
        <p:nvPicPr>
          <p:cNvPr id="10" name="Picture 9" descr="relaxat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65" y="4303908"/>
            <a:ext cx="1681717" cy="1681717"/>
          </a:xfrm>
          <a:prstGeom prst="rect">
            <a:avLst/>
          </a:prstGeom>
        </p:spPr>
      </p:pic>
      <p:pic>
        <p:nvPicPr>
          <p:cNvPr id="11" name="Picture 10" descr="variable_steps_origina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82" y="4303908"/>
            <a:ext cx="1681717" cy="1681717"/>
          </a:xfrm>
          <a:prstGeom prst="rect">
            <a:avLst/>
          </a:prstGeom>
        </p:spPr>
      </p:pic>
      <p:pic>
        <p:nvPicPr>
          <p:cNvPr id="12" name="Picture 11" descr="pock_crackti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32" y="4308480"/>
            <a:ext cx="1677145" cy="1677145"/>
          </a:xfrm>
          <a:prstGeom prst="rect">
            <a:avLst/>
          </a:prstGeom>
        </p:spPr>
      </p:pic>
      <p:sp>
        <p:nvSpPr>
          <p:cNvPr id="13" name="Fußzeilenplatzhalter 3"/>
          <p:cNvSpPr txBox="1">
            <a:spLocks/>
          </p:cNvSpPr>
          <p:nvPr/>
        </p:nvSpPr>
        <p:spPr>
          <a:xfrm>
            <a:off x="3517159" y="5947987"/>
            <a:ext cx="542228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en-US" dirty="0" err="1" smtClean="0"/>
              <a:t>Möllenhoff</a:t>
            </a:r>
            <a:r>
              <a:rPr lang="en-US" dirty="0" smtClean="0"/>
              <a:t>, </a:t>
            </a:r>
            <a:r>
              <a:rPr lang="en-US" dirty="0" err="1" smtClean="0"/>
              <a:t>Strekalovskiy</a:t>
            </a:r>
            <a:r>
              <a:rPr lang="en-US" dirty="0" smtClean="0"/>
              <a:t>, Moeller, </a:t>
            </a:r>
            <a:r>
              <a:rPr lang="en-US" dirty="0" err="1" smtClean="0"/>
              <a:t>Cremers</a:t>
            </a:r>
            <a:r>
              <a:rPr lang="en-US" dirty="0" smtClean="0"/>
              <a:t>, SIAM J. Imaging Sciences 2015</a:t>
            </a:r>
            <a:endParaRPr lang="de-DE" dirty="0"/>
          </a:p>
        </p:txBody>
      </p:sp>
      <p:sp>
        <p:nvSpPr>
          <p:cNvPr id="14" name="Fußzeilenplatzhalter 3"/>
          <p:cNvSpPr txBox="1">
            <a:spLocks/>
          </p:cNvSpPr>
          <p:nvPr/>
        </p:nvSpPr>
        <p:spPr>
          <a:xfrm>
            <a:off x="360010" y="4305371"/>
            <a:ext cx="261980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/tum-vision/</a:t>
            </a:r>
            <a:r>
              <a:rPr lang="en-US" dirty="0" err="1"/>
              <a:t>fastms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0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989495"/>
            <a:ext cx="8434120" cy="360000"/>
          </a:xfrm>
        </p:spPr>
        <p:txBody>
          <a:bodyPr/>
          <a:lstStyle/>
          <a:p>
            <a:r>
              <a:rPr lang="de-DE" dirty="0" smtClean="0"/>
              <a:t>Connectivity </a:t>
            </a:r>
            <a:r>
              <a:rPr lang="de-DE" dirty="0" err="1" smtClean="0"/>
              <a:t>Constraints</a:t>
            </a:r>
            <a:r>
              <a:rPr lang="de-DE" dirty="0" smtClean="0"/>
              <a:t> in Segmentation </a:t>
            </a:r>
            <a:r>
              <a:rPr lang="de-DE" dirty="0" err="1" smtClean="0"/>
              <a:t>and</a:t>
            </a:r>
            <a:r>
              <a:rPr lang="de-DE" dirty="0" smtClean="0"/>
              <a:t> 3D </a:t>
            </a:r>
            <a:r>
              <a:rPr lang="de-DE" dirty="0" err="1" smtClean="0"/>
              <a:t>Reconstruction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Given a pixel-wise probability model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dirty="0" smtClean="0"/>
              <a:t>, we wish to solve the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onstrained optimization problem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where      is a connected trajectory from the root node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 smtClean="0"/>
              <a:t> to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The minimum Steiner tree problem can be reduced to this problem (Vicente et al. 2008).</a:t>
            </a:r>
          </a:p>
          <a:p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This problem is NP hard</a:t>
            </a:r>
          </a:p>
          <a:p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866" y="4674163"/>
            <a:ext cx="288989" cy="2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J. Stühmer, T. Möllenhoff, Primal-Dual Methods for Convex and Non-Convex Optimization</a:t>
            </a:r>
            <a:endParaRPr lang="de-DE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2</a:t>
            </a:fld>
            <a:endParaRPr lang="de-DE" noProof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12173"/>
          <a:stretch/>
        </p:blipFill>
        <p:spPr>
          <a:xfrm>
            <a:off x="425550" y="2641069"/>
            <a:ext cx="5198400" cy="1598940"/>
          </a:xfrm>
          <a:prstGeom prst="rect">
            <a:avLst/>
          </a:prstGeom>
        </p:spPr>
      </p:pic>
      <p:pic>
        <p:nvPicPr>
          <p:cNvPr id="9" name="Inhaltsplatzhalter 6" descr="Fly-scribble-source-sink-nodes.png"/>
          <p:cNvPicPr>
            <a:picLocks noChangeAspect="1"/>
          </p:cNvPicPr>
          <p:nvPr/>
        </p:nvPicPr>
        <p:blipFill rotWithShape="1">
          <a:blip r:embed="rId5" cstate="print"/>
          <a:srcRect t="11744" b="67"/>
          <a:stretch/>
        </p:blipFill>
        <p:spPr>
          <a:xfrm>
            <a:off x="6275963" y="1856070"/>
            <a:ext cx="2505052" cy="1474318"/>
          </a:xfrm>
          <a:prstGeom prst="rect">
            <a:avLst/>
          </a:prstGeom>
        </p:spPr>
      </p:pic>
      <p:pic>
        <p:nvPicPr>
          <p:cNvPr id="10" name="Inhaltsplatzhalter 6" descr="Fly-segmentation-result.png"/>
          <p:cNvPicPr>
            <a:picLocks noChangeAspect="1"/>
          </p:cNvPicPr>
          <p:nvPr/>
        </p:nvPicPr>
        <p:blipFill rotWithShape="1">
          <a:blip r:embed="rId6" cstate="print"/>
          <a:srcRect t="11774" b="37"/>
          <a:stretch/>
        </p:blipFill>
        <p:spPr>
          <a:xfrm>
            <a:off x="6275963" y="3117016"/>
            <a:ext cx="2505052" cy="14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Approximation with a Shortest Path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 smtClean="0"/>
              <a:t>We propose to reformulate the connectivity constraint on the geodesic shortest path tree      with given root node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 smtClean="0"/>
              <a:t>: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this constraint can be introduced as a </a:t>
            </a:r>
            <a:r>
              <a:rPr lang="en-US" sz="1600" b="1" dirty="0" smtClean="0"/>
              <a:t>linear constraint </a:t>
            </a:r>
            <a:r>
              <a:rPr lang="en-US" sz="1600" dirty="0" smtClean="0"/>
              <a:t>in a convex optimization framework </a:t>
            </a:r>
          </a:p>
          <a:p>
            <a:endParaRPr lang="en-US" sz="1600" dirty="0" smtClean="0"/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/>
              <a:t>Allows to compute a global optimal solution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4769" y="1961521"/>
            <a:ext cx="233172" cy="20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J. </a:t>
            </a:r>
            <a:r>
              <a:rPr lang="en-US" noProof="0" dirty="0" err="1" smtClean="0"/>
              <a:t>Stühmer</a:t>
            </a:r>
            <a:r>
              <a:rPr lang="en-US" noProof="0" dirty="0" smtClean="0"/>
              <a:t>, T. </a:t>
            </a:r>
            <a:r>
              <a:rPr lang="en-US" noProof="0" dirty="0" err="1" smtClean="0"/>
              <a:t>Möllenhoff</a:t>
            </a:r>
            <a:r>
              <a:rPr lang="en-US" noProof="0" dirty="0" smtClean="0"/>
              <a:t>, Primal-Dual Methods for Convex and Non-Convex Optimization</a:t>
            </a:r>
            <a:endParaRPr lang="de-DE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3</a:t>
            </a:fld>
            <a:endParaRPr lang="de-DE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2029"/>
          <a:stretch/>
        </p:blipFill>
        <p:spPr>
          <a:xfrm>
            <a:off x="392413" y="2756176"/>
            <a:ext cx="5274000" cy="14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Primal</a:t>
            </a:r>
            <a:r>
              <a:rPr lang="de-DE" dirty="0" smtClean="0"/>
              <a:t>-Dual Splitting </a:t>
            </a:r>
            <a:r>
              <a:rPr lang="de-DE" dirty="0" err="1" smtClean="0"/>
              <a:t>and</a:t>
            </a:r>
            <a:r>
              <a:rPr lang="de-DE" dirty="0" smtClean="0"/>
              <a:t> Connectivity </a:t>
            </a:r>
            <a:r>
              <a:rPr lang="de-DE" dirty="0" err="1" smtClean="0"/>
              <a:t>Constraint</a:t>
            </a:r>
            <a:r>
              <a:rPr lang="de-DE" dirty="0" err="1"/>
              <a:t>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600" dirty="0" smtClean="0"/>
              <a:t>The update in the primal variable is defined as</a:t>
            </a:r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r>
              <a:rPr lang="de-DE" sz="1600" dirty="0" err="1" smtClean="0"/>
              <a:t>By</a:t>
            </a:r>
            <a:r>
              <a:rPr lang="de-DE" sz="1600" dirty="0" smtClean="0"/>
              <a:t> completing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square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further</a:t>
            </a:r>
            <a:r>
              <a:rPr lang="de-DE" sz="1600" dirty="0" smtClean="0"/>
              <a:t> </a:t>
            </a:r>
            <a:r>
              <a:rPr lang="de-DE" sz="1600" dirty="0" err="1" smtClean="0"/>
              <a:t>simplification</a:t>
            </a:r>
            <a:r>
              <a:rPr lang="de-DE" sz="1600" dirty="0" smtClean="0"/>
              <a:t> we arrive at</a:t>
            </a:r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4</a:t>
            </a:fld>
            <a:endParaRPr lang="de-DE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i="1" dirty="0" smtClean="0"/>
              <a:t>Proximal Mapping </a:t>
            </a:r>
            <a:r>
              <a:rPr lang="de-DE" b="1" i="1" dirty="0" err="1" smtClean="0"/>
              <a:t>by</a:t>
            </a:r>
            <a:r>
              <a:rPr lang="de-DE" b="1" i="1" dirty="0" smtClean="0"/>
              <a:t> </a:t>
            </a:r>
            <a:r>
              <a:rPr lang="de-DE" b="1" i="1" dirty="0" err="1" smtClean="0"/>
              <a:t>Projecting</a:t>
            </a:r>
            <a:r>
              <a:rPr lang="de-DE" b="1" i="1" dirty="0" smtClean="0"/>
              <a:t> </a:t>
            </a:r>
            <a:r>
              <a:rPr lang="de-DE" b="1" i="1" dirty="0"/>
              <a:t>onto the Constraint Set</a:t>
            </a:r>
          </a:p>
          <a:p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43" y="2456077"/>
            <a:ext cx="6696945" cy="1058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998" y="4549741"/>
            <a:ext cx="2181465" cy="1282959"/>
          </a:xfrm>
          <a:prstGeom prst="rect">
            <a:avLst/>
          </a:prstGeom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53312" y="6356350"/>
            <a:ext cx="7010399" cy="365125"/>
          </a:xfrm>
        </p:spPr>
        <p:txBody>
          <a:bodyPr/>
          <a:lstStyle/>
          <a:p>
            <a:r>
              <a:rPr lang="en-US" noProof="0" dirty="0" smtClean="0"/>
              <a:t>J. </a:t>
            </a:r>
            <a:r>
              <a:rPr lang="en-US" noProof="0" dirty="0" err="1" smtClean="0"/>
              <a:t>Stühmer</a:t>
            </a:r>
            <a:r>
              <a:rPr lang="en-US" noProof="0" dirty="0" smtClean="0"/>
              <a:t>, T. </a:t>
            </a:r>
            <a:r>
              <a:rPr lang="en-US" noProof="0" dirty="0" err="1" smtClean="0"/>
              <a:t>Möllenhoff</a:t>
            </a:r>
            <a:r>
              <a:rPr lang="en-US" noProof="0" dirty="0" smtClean="0"/>
              <a:t>, Primal-Dual Methods for Convex and Non-Convex Optimization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023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Example: Segmentation of Blood Vessels in the Lung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Total Variation image segmentation</a:t>
            </a:r>
            <a:endParaRPr lang="de-DE" dirty="0"/>
          </a:p>
        </p:txBody>
      </p:sp>
      <p:pic>
        <p:nvPicPr>
          <p:cNvPr id="7" name="animation-nocp-12-to4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1851025"/>
            <a:ext cx="4559300" cy="44164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J. Stühmer, T. Möllenhoff, Primal-Dual Methods for Convex and Non-Convex Optimization</a:t>
            </a:r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7085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Example: Segmentation of Blood Vessels in the Lung</a:t>
            </a:r>
            <a:endParaRPr lang="de-DE" dirty="0"/>
          </a:p>
        </p:txBody>
      </p:sp>
      <p:pic>
        <p:nvPicPr>
          <p:cNvPr id="6" name="animation-cp-9-to6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3463" y="1851025"/>
            <a:ext cx="4532312" cy="441642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With </a:t>
            </a:r>
            <a:r>
              <a:rPr lang="de-DE" dirty="0"/>
              <a:t>Connectivity Constraint</a:t>
            </a:r>
          </a:p>
          <a:p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J. Stühmer, T. Möllenhoff, Primal-Dual Methods for Convex and Non-Convex Optimization</a:t>
            </a:r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8396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Connectivity </a:t>
            </a:r>
            <a:r>
              <a:rPr lang="de-DE" dirty="0" err="1" smtClean="0"/>
              <a:t>Constraints</a:t>
            </a:r>
            <a:r>
              <a:rPr lang="de-DE" dirty="0" smtClean="0"/>
              <a:t> in Image Segmentation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Stühmer, T. Möllenhoff, Primal-Dual Methods for Convex and Non-Convex Optimization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7</a:t>
            </a:fld>
            <a:endParaRPr lang="de-DE" noProof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69" y="2378075"/>
            <a:ext cx="4000500" cy="3362325"/>
          </a:xfrm>
        </p:spPr>
      </p:pic>
      <p:sp>
        <p:nvSpPr>
          <p:cNvPr id="13" name="Fußzeilenplatzhalter 3"/>
          <p:cNvSpPr txBox="1">
            <a:spLocks/>
          </p:cNvSpPr>
          <p:nvPr/>
        </p:nvSpPr>
        <p:spPr>
          <a:xfrm>
            <a:off x="3457214" y="5740400"/>
            <a:ext cx="3112655" cy="56047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dirty="0" err="1" smtClean="0"/>
              <a:t>Stühmer</a:t>
            </a:r>
            <a:r>
              <a:rPr lang="en-US" dirty="0" smtClean="0"/>
              <a:t>, </a:t>
            </a:r>
            <a:r>
              <a:rPr lang="en-US" dirty="0" err="1" smtClean="0"/>
              <a:t>Schröder</a:t>
            </a:r>
            <a:r>
              <a:rPr lang="en-US" dirty="0" smtClean="0"/>
              <a:t>, </a:t>
            </a:r>
            <a:r>
              <a:rPr lang="en-US" dirty="0" err="1" smtClean="0"/>
              <a:t>Cremers</a:t>
            </a:r>
            <a:r>
              <a:rPr lang="en-US" dirty="0" smtClean="0"/>
              <a:t>, ICCV 2013</a:t>
            </a:r>
          </a:p>
          <a:p>
            <a:pPr algn="r"/>
            <a:r>
              <a:rPr lang="en-US" dirty="0" err="1" smtClean="0"/>
              <a:t>Stühmer</a:t>
            </a:r>
            <a:r>
              <a:rPr lang="en-US" dirty="0" smtClean="0"/>
              <a:t>, </a:t>
            </a:r>
            <a:r>
              <a:rPr lang="en-US" dirty="0" err="1" smtClean="0"/>
              <a:t>Cremers</a:t>
            </a:r>
            <a:r>
              <a:rPr lang="en-US" dirty="0" smtClean="0"/>
              <a:t>, EMMCVPR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63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Connectivity </a:t>
            </a:r>
            <a:r>
              <a:rPr lang="de-DE" dirty="0" err="1" smtClean="0"/>
              <a:t>Constraints</a:t>
            </a:r>
            <a:r>
              <a:rPr lang="de-DE" dirty="0" smtClean="0"/>
              <a:t> in Multiview 3D </a:t>
            </a:r>
            <a:r>
              <a:rPr lang="de-DE" dirty="0" err="1" smtClean="0"/>
              <a:t>Reconstruction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Stühmer, T. Möllenhoff, Primal-Dual Methods for Convex and Non-Convex Optimization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8</a:t>
            </a:fld>
            <a:endParaRPr lang="de-DE" noProof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4104767" y="5839825"/>
            <a:ext cx="311265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dirty="0" smtClean="0"/>
              <a:t>Oswald, </a:t>
            </a:r>
            <a:r>
              <a:rPr lang="en-US" dirty="0" err="1" smtClean="0"/>
              <a:t>Stühmer</a:t>
            </a:r>
            <a:r>
              <a:rPr lang="en-US" dirty="0" smtClean="0"/>
              <a:t>, </a:t>
            </a:r>
            <a:r>
              <a:rPr lang="en-US" dirty="0" err="1" smtClean="0"/>
              <a:t>Cremers</a:t>
            </a:r>
            <a:r>
              <a:rPr lang="en-US" dirty="0" smtClean="0"/>
              <a:t>, ECCV 2014</a:t>
            </a:r>
            <a:endParaRPr lang="de-DE" dirty="0"/>
          </a:p>
        </p:txBody>
      </p:sp>
      <p:pic>
        <p:nvPicPr>
          <p:cNvPr id="9" name="ropejump_input_0_60_x05_xvi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6579" y="1851025"/>
            <a:ext cx="5290843" cy="39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opejump_method_comparison_colored_x02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9923" y="1850400"/>
            <a:ext cx="6644155" cy="3988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Connectivity </a:t>
            </a:r>
            <a:r>
              <a:rPr lang="de-DE" dirty="0" err="1"/>
              <a:t>Constraints</a:t>
            </a:r>
            <a:r>
              <a:rPr lang="de-DE" dirty="0"/>
              <a:t> in Multiview 3D </a:t>
            </a:r>
            <a:r>
              <a:rPr lang="de-DE" dirty="0" err="1"/>
              <a:t>Reconstruction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Stühmer, T. Möllenhoff, Primal-Dual Methods for Convex and Non-Convex Optimization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5BFB-70D1-4552-B9D1-2665EEDC3C5E}" type="slidenum">
              <a:rPr lang="de-DE" noProof="0" smtClean="0"/>
              <a:pPr>
                <a:defRPr/>
              </a:pPr>
              <a:t>9</a:t>
            </a:fld>
            <a:endParaRPr lang="de-DE" noProof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Variational</a:t>
            </a:r>
            <a:r>
              <a:rPr lang="de-DE" dirty="0" smtClean="0"/>
              <a:t> </a:t>
            </a:r>
            <a:r>
              <a:rPr lang="de-DE" dirty="0" err="1" smtClean="0"/>
              <a:t>Spatio</a:t>
            </a:r>
            <a:r>
              <a:rPr lang="de-DE" dirty="0" smtClean="0"/>
              <a:t>-Temporal </a:t>
            </a:r>
            <a:r>
              <a:rPr lang="de-DE" dirty="0" err="1"/>
              <a:t>R</a:t>
            </a:r>
            <a:r>
              <a:rPr lang="de-DE" dirty="0" err="1" smtClean="0"/>
              <a:t>egularization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/>
              <a:t>C</a:t>
            </a:r>
            <a:r>
              <a:rPr lang="de-DE" dirty="0" smtClean="0"/>
              <a:t>onnectivity </a:t>
            </a:r>
            <a:r>
              <a:rPr lang="de-DE" dirty="0"/>
              <a:t>P</a:t>
            </a:r>
            <a:r>
              <a:rPr lang="de-DE" dirty="0" smtClean="0"/>
              <a:t>rior</a:t>
            </a:r>
            <a:endParaRPr lang="de-DE" dirty="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353311" y="3586467"/>
            <a:ext cx="332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720725" algn="l"/>
              </a:tabLst>
              <a:defRPr/>
            </a:pPr>
            <a:r>
              <a:rPr lang="de-DE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Jancosek and </a:t>
            </a:r>
            <a:r>
              <a:rPr lang="de-DE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Pajdla</a:t>
            </a:r>
            <a:r>
              <a:rPr lang="de-DE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CVPR‘11</a:t>
            </a:r>
            <a:endParaRPr lang="de-DE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676111" y="3567950"/>
            <a:ext cx="332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720725" algn="l"/>
              </a:tabLst>
              <a:defRPr/>
            </a:pPr>
            <a:r>
              <a:rPr lang="de-DE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Furukawa et al. PAMI‘11</a:t>
            </a:r>
            <a:endParaRPr lang="de-DE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353311" y="5501126"/>
            <a:ext cx="332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720725" algn="l"/>
              </a:tabLst>
              <a:defRPr/>
            </a:pPr>
            <a:r>
              <a:rPr lang="de-DE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Oswald and Cremers 4DMOD‘13</a:t>
            </a:r>
            <a:endParaRPr lang="de-DE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4674665" y="5499714"/>
            <a:ext cx="332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720725" algn="l"/>
              </a:tabLst>
              <a:defRPr/>
            </a:pPr>
            <a:r>
              <a:rPr lang="de-DE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proposed</a:t>
            </a:r>
            <a:endParaRPr lang="de-DE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Fußzeilenplatzhalter 3"/>
          <p:cNvSpPr txBox="1">
            <a:spLocks/>
          </p:cNvSpPr>
          <p:nvPr/>
        </p:nvSpPr>
        <p:spPr>
          <a:xfrm>
            <a:off x="4779737" y="5839200"/>
            <a:ext cx="311265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dirty="0" smtClean="0"/>
              <a:t>Oswald, </a:t>
            </a:r>
            <a:r>
              <a:rPr lang="en-US" dirty="0" err="1" smtClean="0"/>
              <a:t>Stühmer</a:t>
            </a:r>
            <a:r>
              <a:rPr lang="en-US" dirty="0" smtClean="0"/>
              <a:t>, </a:t>
            </a:r>
            <a:r>
              <a:rPr lang="en-US" dirty="0" err="1" smtClean="0"/>
              <a:t>Cremers</a:t>
            </a:r>
            <a:r>
              <a:rPr lang="en-US" dirty="0" smtClean="0"/>
              <a:t>, ECCV 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329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TUM">
      <a:dk1>
        <a:srgbClr val="000000"/>
      </a:dk1>
      <a:lt1>
        <a:srgbClr val="FFFFFF"/>
      </a:lt1>
      <a:dk2>
        <a:srgbClr val="0065BD"/>
      </a:dk2>
      <a:lt2>
        <a:srgbClr val="DAD7CB"/>
      </a:lt2>
      <a:accent1>
        <a:srgbClr val="003359"/>
      </a:accent1>
      <a:accent2>
        <a:srgbClr val="005293"/>
      </a:accent2>
      <a:accent3>
        <a:srgbClr val="0073CF"/>
      </a:accent3>
      <a:accent4>
        <a:srgbClr val="64A0C8"/>
      </a:accent4>
      <a:accent5>
        <a:srgbClr val="A2AD00"/>
      </a:accent5>
      <a:accent6>
        <a:srgbClr val="E37222"/>
      </a:accent6>
      <a:hlink>
        <a:srgbClr val="98C6EA"/>
      </a:hlink>
      <a:folHlink>
        <a:srgbClr val="A2AD00"/>
      </a:folHlink>
    </a:clrScheme>
    <a:fontScheme name="TU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492</Words>
  <Application>Microsoft Office PowerPoint</Application>
  <PresentationFormat>On-screen Show (4:3)</PresentationFormat>
  <Paragraphs>95</Paragraphs>
  <Slides>11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Courier New</vt:lpstr>
      <vt:lpstr>Symbol</vt:lpstr>
      <vt:lpstr>Times New Roman</vt:lpstr>
      <vt:lpstr>Wingdings</vt:lpstr>
      <vt:lpstr>Standarddesign</vt:lpstr>
      <vt:lpstr>Primal-Dual Methods for Convex and Non-Convex Optimization in Computer Vision</vt:lpstr>
      <vt:lpstr>Connectivity Constraints in Segmentation and 3D Reconstruction</vt:lpstr>
      <vt:lpstr>Approximation with a Shortest Path Tree</vt:lpstr>
      <vt:lpstr>Primal-Dual Splitting and Connectivity Constraints</vt:lpstr>
      <vt:lpstr>Example: Segmentation of Blood Vessels in the Lung</vt:lpstr>
      <vt:lpstr>Example: Segmentation of Blood Vessels in the Lung</vt:lpstr>
      <vt:lpstr>Connectivity Constraints in Image Segmentation</vt:lpstr>
      <vt:lpstr>Connectivity Constraints in Multiview 3D Reconstruction</vt:lpstr>
      <vt:lpstr>Connectivity Constraints in Multiview 3D Reconstruction</vt:lpstr>
      <vt:lpstr>Nonconvex Primal-Dual Splitting</vt:lpstr>
      <vt:lpstr>Application: Piecewise Smooth Mumford-Shah Functional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Hofbauer2010</dc:creator>
  <cp:lastModifiedBy>jan</cp:lastModifiedBy>
  <cp:revision>554</cp:revision>
  <dcterms:created xsi:type="dcterms:W3CDTF">2012-11-07T09:20:46Z</dcterms:created>
  <dcterms:modified xsi:type="dcterms:W3CDTF">2015-06-25T08:29:16Z</dcterms:modified>
</cp:coreProperties>
</file>